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6.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1.xml" ContentType="application/vnd.openxmlformats-officedocument.themeOverr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p:sldMasterIdLst>
    <p:sldMasterId id="2147483660" r:id="rId1"/>
  </p:sldMasterIdLst>
  <p:notesMasterIdLst>
    <p:notesMasterId r:id="rId11"/>
  </p:notesMasterIdLst>
  <p:sldIdLst>
    <p:sldId id="268" r:id="rId2"/>
    <p:sldId id="264" r:id="rId3"/>
    <p:sldId id="269" r:id="rId4"/>
    <p:sldId id="276" r:id="rId5"/>
    <p:sldId id="274" r:id="rId6"/>
    <p:sldId id="272" r:id="rId7"/>
    <p:sldId id="275" r:id="rId8"/>
    <p:sldId id="271" r:id="rId9"/>
    <p:sldId id="273" r:id="rId1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845C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003" autoAdjust="0"/>
    <p:restoredTop sz="87339" autoAdjust="0"/>
  </p:normalViewPr>
  <p:slideViewPr>
    <p:cSldViewPr snapToGrid="0">
      <p:cViewPr varScale="1">
        <p:scale>
          <a:sx n="92" d="100"/>
          <a:sy n="92" d="100"/>
        </p:scale>
        <p:origin x="993"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package" Target="../embeddings/Microsoft_Excel_Worksheet1.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600" b="0" i="0" u="none" strike="noStrike" kern="1200" spc="0" baseline="0">
                <a:solidFill>
                  <a:schemeClr val="tx1"/>
                </a:solidFill>
                <a:latin typeface="+mn-lt"/>
                <a:ea typeface="+mn-ea"/>
                <a:cs typeface="+mn-cs"/>
              </a:defRPr>
            </a:pPr>
            <a:r>
              <a:rPr lang="en-CA"/>
              <a:t>Linear Regression - Independent Variables</a:t>
            </a:r>
          </a:p>
        </c:rich>
      </c:tx>
      <c:layout>
        <c:manualLayout>
          <c:xMode val="edge"/>
          <c:yMode val="edge"/>
          <c:x val="0.29340825797203574"/>
          <c:y val="4.6458088950778811E-2"/>
        </c:manualLayout>
      </c:layout>
      <c:overlay val="0"/>
      <c:spPr>
        <a:noFill/>
        <a:ln>
          <a:noFill/>
        </a:ln>
        <a:effectLst/>
      </c:spPr>
      <c:txPr>
        <a:bodyPr rot="0" spcFirstLastPara="1" vertOverflow="ellipsis" vert="horz" wrap="square" anchor="ctr" anchorCtr="1"/>
        <a:lstStyle/>
        <a:p>
          <a:pPr>
            <a:defRPr sz="600" b="0" i="0" u="none" strike="noStrike" kern="1200" spc="0" baseline="0">
              <a:solidFill>
                <a:schemeClr val="tx1"/>
              </a:solidFill>
              <a:latin typeface="+mn-lt"/>
              <a:ea typeface="+mn-ea"/>
              <a:cs typeface="+mn-cs"/>
            </a:defRPr>
          </a:pPr>
          <a:endParaRPr lang="en-US"/>
        </a:p>
      </c:txPr>
    </c:title>
    <c:autoTitleDeleted val="0"/>
    <c:plotArea>
      <c:layout>
        <c:manualLayout>
          <c:layoutTarget val="inner"/>
          <c:xMode val="edge"/>
          <c:yMode val="edge"/>
          <c:x val="0.32096655357532544"/>
          <c:y val="0.14052962221403889"/>
          <c:w val="0.60807728560802488"/>
          <c:h val="0.63657824590839585"/>
        </c:manualLayout>
      </c:layout>
      <c:barChart>
        <c:barDir val="bar"/>
        <c:grouping val="clustered"/>
        <c:varyColors val="0"/>
        <c:ser>
          <c:idx val="0"/>
          <c:order val="0"/>
          <c:spPr>
            <a:solidFill>
              <a:schemeClr val="accent1"/>
            </a:solidFill>
            <a:ln>
              <a:noFill/>
            </a:ln>
            <a:effectLst/>
          </c:spPr>
          <c:invertIfNegative val="0"/>
          <c:dPt>
            <c:idx val="0"/>
            <c:invertIfNegative val="0"/>
            <c:bubble3D val="0"/>
            <c:spPr>
              <a:solidFill>
                <a:schemeClr val="accent1">
                  <a:lumMod val="60000"/>
                  <a:lumOff val="40000"/>
                </a:schemeClr>
              </a:solidFill>
              <a:ln>
                <a:noFill/>
              </a:ln>
              <a:effectLst/>
            </c:spPr>
            <c:extLst>
              <c:ext xmlns:c16="http://schemas.microsoft.com/office/drawing/2014/chart" uri="{C3380CC4-5D6E-409C-BE32-E72D297353CC}">
                <c16:uniqueId val="{00000001-B023-4106-8143-4E806E330655}"/>
              </c:ext>
            </c:extLst>
          </c:dPt>
          <c:dPt>
            <c:idx val="1"/>
            <c:invertIfNegative val="0"/>
            <c:bubble3D val="0"/>
            <c:spPr>
              <a:solidFill>
                <a:schemeClr val="accent1">
                  <a:lumMod val="60000"/>
                  <a:lumOff val="40000"/>
                </a:schemeClr>
              </a:solidFill>
              <a:ln>
                <a:noFill/>
              </a:ln>
              <a:effectLst/>
            </c:spPr>
            <c:extLst>
              <c:ext xmlns:c16="http://schemas.microsoft.com/office/drawing/2014/chart" uri="{C3380CC4-5D6E-409C-BE32-E72D297353CC}">
                <c16:uniqueId val="{00000003-B023-4106-8143-4E806E330655}"/>
              </c:ext>
            </c:extLst>
          </c:dPt>
          <c:dPt>
            <c:idx val="2"/>
            <c:invertIfNegative val="0"/>
            <c:bubble3D val="0"/>
            <c:spPr>
              <a:solidFill>
                <a:schemeClr val="accent1">
                  <a:lumMod val="60000"/>
                  <a:lumOff val="40000"/>
                </a:schemeClr>
              </a:solidFill>
              <a:ln>
                <a:noFill/>
              </a:ln>
              <a:effectLst/>
            </c:spPr>
            <c:extLst>
              <c:ext xmlns:c16="http://schemas.microsoft.com/office/drawing/2014/chart" uri="{C3380CC4-5D6E-409C-BE32-E72D297353CC}">
                <c16:uniqueId val="{00000005-B023-4106-8143-4E806E330655}"/>
              </c:ext>
            </c:extLst>
          </c:dPt>
          <c:dPt>
            <c:idx val="3"/>
            <c:invertIfNegative val="0"/>
            <c:bubble3D val="0"/>
            <c:spPr>
              <a:solidFill>
                <a:schemeClr val="accent1">
                  <a:lumMod val="60000"/>
                  <a:lumOff val="40000"/>
                </a:schemeClr>
              </a:solidFill>
              <a:ln>
                <a:noFill/>
              </a:ln>
              <a:effectLst/>
            </c:spPr>
            <c:extLst>
              <c:ext xmlns:c16="http://schemas.microsoft.com/office/drawing/2014/chart" uri="{C3380CC4-5D6E-409C-BE32-E72D297353CC}">
                <c16:uniqueId val="{00000007-B023-4106-8143-4E806E330655}"/>
              </c:ext>
            </c:extLst>
          </c:dPt>
          <c:dPt>
            <c:idx val="4"/>
            <c:invertIfNegative val="0"/>
            <c:bubble3D val="0"/>
            <c:spPr>
              <a:solidFill>
                <a:schemeClr val="accent1">
                  <a:lumMod val="60000"/>
                  <a:lumOff val="40000"/>
                </a:schemeClr>
              </a:solidFill>
              <a:ln>
                <a:noFill/>
              </a:ln>
              <a:effectLst/>
            </c:spPr>
            <c:extLst>
              <c:ext xmlns:c16="http://schemas.microsoft.com/office/drawing/2014/chart" uri="{C3380CC4-5D6E-409C-BE32-E72D297353CC}">
                <c16:uniqueId val="{00000009-B023-4106-8143-4E806E330655}"/>
              </c:ext>
            </c:extLst>
          </c:dPt>
          <c:dPt>
            <c:idx val="5"/>
            <c:invertIfNegative val="0"/>
            <c:bubble3D val="0"/>
            <c:spPr>
              <a:solidFill>
                <a:schemeClr val="accent2"/>
              </a:solidFill>
              <a:ln>
                <a:noFill/>
              </a:ln>
              <a:effectLst/>
            </c:spPr>
            <c:extLst>
              <c:ext xmlns:c16="http://schemas.microsoft.com/office/drawing/2014/chart" uri="{C3380CC4-5D6E-409C-BE32-E72D297353CC}">
                <c16:uniqueId val="{0000000B-B023-4106-8143-4E806E330655}"/>
              </c:ext>
            </c:extLst>
          </c:dPt>
          <c:dPt>
            <c:idx val="6"/>
            <c:invertIfNegative val="0"/>
            <c:bubble3D val="0"/>
            <c:spPr>
              <a:solidFill>
                <a:schemeClr val="accent2"/>
              </a:solidFill>
              <a:ln>
                <a:noFill/>
              </a:ln>
              <a:effectLst/>
            </c:spPr>
            <c:extLst>
              <c:ext xmlns:c16="http://schemas.microsoft.com/office/drawing/2014/chart" uri="{C3380CC4-5D6E-409C-BE32-E72D297353CC}">
                <c16:uniqueId val="{0000000D-B023-4106-8143-4E806E330655}"/>
              </c:ext>
            </c:extLst>
          </c:dPt>
          <c:dPt>
            <c:idx val="7"/>
            <c:invertIfNegative val="0"/>
            <c:bubble3D val="0"/>
            <c:spPr>
              <a:solidFill>
                <a:schemeClr val="accent2"/>
              </a:solidFill>
              <a:ln>
                <a:noFill/>
              </a:ln>
              <a:effectLst/>
            </c:spPr>
            <c:extLst>
              <c:ext xmlns:c16="http://schemas.microsoft.com/office/drawing/2014/chart" uri="{C3380CC4-5D6E-409C-BE32-E72D297353CC}">
                <c16:uniqueId val="{0000000F-B023-4106-8143-4E806E330655}"/>
              </c:ext>
            </c:extLst>
          </c:dPt>
          <c:dPt>
            <c:idx val="8"/>
            <c:invertIfNegative val="0"/>
            <c:bubble3D val="0"/>
            <c:spPr>
              <a:solidFill>
                <a:schemeClr val="accent2"/>
              </a:solidFill>
              <a:ln>
                <a:noFill/>
              </a:ln>
              <a:effectLst/>
            </c:spPr>
            <c:extLst>
              <c:ext xmlns:c16="http://schemas.microsoft.com/office/drawing/2014/chart" uri="{C3380CC4-5D6E-409C-BE32-E72D297353CC}">
                <c16:uniqueId val="{00000011-B023-4106-8143-4E806E330655}"/>
              </c:ext>
            </c:extLst>
          </c:dPt>
          <c:dPt>
            <c:idx val="9"/>
            <c:invertIfNegative val="0"/>
            <c:bubble3D val="0"/>
            <c:spPr>
              <a:solidFill>
                <a:schemeClr val="accent2"/>
              </a:solidFill>
              <a:ln>
                <a:noFill/>
              </a:ln>
              <a:effectLst/>
            </c:spPr>
            <c:extLst>
              <c:ext xmlns:c16="http://schemas.microsoft.com/office/drawing/2014/chart" uri="{C3380CC4-5D6E-409C-BE32-E72D297353CC}">
                <c16:uniqueId val="{00000013-B023-4106-8143-4E806E330655}"/>
              </c:ext>
            </c:extLst>
          </c:dPt>
          <c:cat>
            <c:strRef>
              <c:f>Sheet2!$B$28:$B$37</c:f>
              <c:strCache>
                <c:ptCount val="10"/>
                <c:pt idx="0">
                  <c:v>livingAreaSqFt</c:v>
                </c:pt>
                <c:pt idx="1">
                  <c:v>numOfPhotos</c:v>
                </c:pt>
                <c:pt idx="2">
                  <c:v>parkingSpaces</c:v>
                </c:pt>
                <c:pt idx="3">
                  <c:v>hasSpa</c:v>
                </c:pt>
                <c:pt idx="4">
                  <c:v>hasView</c:v>
                </c:pt>
                <c:pt idx="5">
                  <c:v>lotSizeSqFt</c:v>
                </c:pt>
                <c:pt idx="6">
                  <c:v>homeType_Vacant Land</c:v>
                </c:pt>
                <c:pt idx="7">
                  <c:v>yearBuilt</c:v>
                </c:pt>
                <c:pt idx="8">
                  <c:v>city_del valle</c:v>
                </c:pt>
                <c:pt idx="9">
                  <c:v>numPriceChanges</c:v>
                </c:pt>
              </c:strCache>
            </c:strRef>
          </c:cat>
          <c:val>
            <c:numRef>
              <c:f>Sheet2!$C$28:$C$37</c:f>
              <c:numCache>
                <c:formatCode>#,##0</c:formatCode>
                <c:ptCount val="10"/>
                <c:pt idx="0">
                  <c:v>18640</c:v>
                </c:pt>
                <c:pt idx="1">
                  <c:v>11120</c:v>
                </c:pt>
                <c:pt idx="2">
                  <c:v>5036.7367999999997</c:v>
                </c:pt>
                <c:pt idx="3">
                  <c:v>3914.5646999999999</c:v>
                </c:pt>
                <c:pt idx="4">
                  <c:v>3729.9425999999999</c:v>
                </c:pt>
                <c:pt idx="5">
                  <c:v>-1791.7926</c:v>
                </c:pt>
                <c:pt idx="6">
                  <c:v>-2601.2179999999998</c:v>
                </c:pt>
                <c:pt idx="7">
                  <c:v>-10910</c:v>
                </c:pt>
                <c:pt idx="8">
                  <c:v>-11210</c:v>
                </c:pt>
                <c:pt idx="9">
                  <c:v>-11270</c:v>
                </c:pt>
              </c:numCache>
            </c:numRef>
          </c:val>
          <c:extLst>
            <c:ext xmlns:c16="http://schemas.microsoft.com/office/drawing/2014/chart" uri="{C3380CC4-5D6E-409C-BE32-E72D297353CC}">
              <c16:uniqueId val="{00000014-B023-4106-8143-4E806E330655}"/>
            </c:ext>
          </c:extLst>
        </c:ser>
        <c:dLbls>
          <c:showLegendKey val="0"/>
          <c:showVal val="0"/>
          <c:showCatName val="0"/>
          <c:showSerName val="0"/>
          <c:showPercent val="0"/>
          <c:showBubbleSize val="0"/>
        </c:dLbls>
        <c:gapWidth val="50"/>
        <c:axId val="742801032"/>
        <c:axId val="742801752"/>
      </c:barChart>
      <c:catAx>
        <c:axId val="742801032"/>
        <c:scaling>
          <c:orientation val="minMax"/>
        </c:scaling>
        <c:delete val="0"/>
        <c:axPos val="l"/>
        <c:title>
          <c:tx>
            <c:rich>
              <a:bodyPr rot="-5400000" spcFirstLastPara="1" vertOverflow="ellipsis" vert="horz" wrap="square" anchor="ctr" anchorCtr="1"/>
              <a:lstStyle/>
              <a:p>
                <a:pPr>
                  <a:defRPr sz="500" b="0" i="0" u="none" strike="noStrike" kern="1200" baseline="0">
                    <a:solidFill>
                      <a:schemeClr val="tx1"/>
                    </a:solidFill>
                    <a:latin typeface="+mn-lt"/>
                    <a:ea typeface="+mn-ea"/>
                    <a:cs typeface="+mn-cs"/>
                  </a:defRPr>
                </a:pPr>
                <a:r>
                  <a:rPr lang="en-CA"/>
                  <a:t>Independent Variable</a:t>
                </a:r>
              </a:p>
            </c:rich>
          </c:tx>
          <c:layout>
            <c:manualLayout>
              <c:xMode val="edge"/>
              <c:yMode val="edge"/>
              <c:x val="4.9303460763667283E-2"/>
              <c:y val="0.2515766485305343"/>
            </c:manualLayout>
          </c:layout>
          <c:overlay val="0"/>
          <c:spPr>
            <a:noFill/>
            <a:ln>
              <a:noFill/>
            </a:ln>
            <a:effectLst/>
          </c:spPr>
          <c:txPr>
            <a:bodyPr rot="-5400000" spcFirstLastPara="1" vertOverflow="ellipsis" vert="horz" wrap="square" anchor="ctr" anchorCtr="1"/>
            <a:lstStyle/>
            <a:p>
              <a:pPr>
                <a:defRPr sz="500" b="0" i="0" u="none" strike="noStrike" kern="1200" baseline="0">
                  <a:solidFill>
                    <a:schemeClr val="tx1"/>
                  </a:solidFill>
                  <a:latin typeface="+mn-lt"/>
                  <a:ea typeface="+mn-ea"/>
                  <a:cs typeface="+mn-cs"/>
                </a:defRPr>
              </a:pPr>
              <a:endParaRPr lang="en-US"/>
            </a:p>
          </c:txPr>
        </c:title>
        <c:numFmt formatCode="General" sourceLinked="1"/>
        <c:majorTickMark val="none"/>
        <c:minorTickMark val="none"/>
        <c:tickLblPos val="low"/>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500" b="0" i="0" u="none" strike="noStrike" kern="1200" baseline="0">
                <a:solidFill>
                  <a:schemeClr val="tx1"/>
                </a:solidFill>
                <a:latin typeface="+mn-lt"/>
                <a:ea typeface="+mn-ea"/>
                <a:cs typeface="+mn-cs"/>
              </a:defRPr>
            </a:pPr>
            <a:endParaRPr lang="en-US"/>
          </a:p>
        </c:txPr>
        <c:crossAx val="742801752"/>
        <c:crosses val="autoZero"/>
        <c:auto val="1"/>
        <c:lblAlgn val="ctr"/>
        <c:lblOffset val="100"/>
        <c:noMultiLvlLbl val="0"/>
      </c:catAx>
      <c:valAx>
        <c:axId val="742801752"/>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500" b="0" i="0" u="none" strike="noStrike" kern="1200" baseline="0">
                    <a:solidFill>
                      <a:schemeClr val="tx1"/>
                    </a:solidFill>
                    <a:latin typeface="+mn-lt"/>
                    <a:ea typeface="+mn-ea"/>
                    <a:cs typeface="+mn-cs"/>
                  </a:defRPr>
                </a:pPr>
                <a:r>
                  <a:rPr lang="en-CA"/>
                  <a:t>Coefficient</a:t>
                </a:r>
              </a:p>
            </c:rich>
          </c:tx>
          <c:overlay val="0"/>
          <c:spPr>
            <a:noFill/>
            <a:ln>
              <a:noFill/>
            </a:ln>
            <a:effectLst/>
          </c:spPr>
          <c:txPr>
            <a:bodyPr rot="0" spcFirstLastPara="1" vertOverflow="ellipsis" vert="horz" wrap="square" anchor="ctr" anchorCtr="1"/>
            <a:lstStyle/>
            <a:p>
              <a:pPr>
                <a:defRPr sz="500" b="0" i="0" u="none" strike="noStrike" kern="1200" baseline="0">
                  <a:solidFill>
                    <a:schemeClr val="tx1"/>
                  </a:solidFill>
                  <a:latin typeface="+mn-lt"/>
                  <a:ea typeface="+mn-ea"/>
                  <a:cs typeface="+mn-cs"/>
                </a:defRPr>
              </a:pPr>
              <a:endParaRPr lang="en-US"/>
            </a:p>
          </c:txPr>
        </c:title>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500" b="0" i="0" u="none" strike="noStrike" kern="1200" baseline="0">
                <a:solidFill>
                  <a:schemeClr val="tx1"/>
                </a:solidFill>
                <a:latin typeface="+mn-lt"/>
                <a:ea typeface="+mn-ea"/>
                <a:cs typeface="+mn-cs"/>
              </a:defRPr>
            </a:pPr>
            <a:endParaRPr lang="en-US"/>
          </a:p>
        </c:txPr>
        <c:crossAx val="74280103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500">
          <a:solidFill>
            <a:schemeClr val="tx1"/>
          </a:solidFill>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320" b="1" i="0" u="none" strike="noStrike" kern="1200" spc="0" baseline="0">
                <a:solidFill>
                  <a:sysClr val="windowText" lastClr="000000"/>
                </a:solidFill>
                <a:latin typeface="Arial" panose="020B0604020202020204" pitchFamily="34" charset="0"/>
                <a:ea typeface="+mn-ea"/>
                <a:cs typeface="Arial" panose="020B0604020202020204" pitchFamily="34" charset="0"/>
              </a:defRPr>
            </a:pPr>
            <a:r>
              <a:rPr lang="en-CA" b="1" dirty="0"/>
              <a:t>Variation Between Predicted and Actual Target Variable</a:t>
            </a:r>
          </a:p>
        </c:rich>
      </c:tx>
      <c:layout>
        <c:manualLayout>
          <c:xMode val="edge"/>
          <c:yMode val="edge"/>
          <c:x val="0.23965185426611738"/>
          <c:y val="6.6005492328610596E-2"/>
        </c:manualLayout>
      </c:layout>
      <c:overlay val="0"/>
      <c:spPr>
        <a:noFill/>
        <a:ln>
          <a:noFill/>
        </a:ln>
        <a:effectLst/>
      </c:spPr>
      <c:txPr>
        <a:bodyPr rot="0" spcFirstLastPara="1" vertOverflow="ellipsis" vert="horz" wrap="square" anchor="ctr" anchorCtr="1"/>
        <a:lstStyle/>
        <a:p>
          <a:pPr>
            <a:defRPr sz="1320" b="1" i="0" u="none" strike="noStrike" kern="1200" spc="0" baseline="0">
              <a:solidFill>
                <a:sysClr val="windowText" lastClr="000000"/>
              </a:solidFill>
              <a:latin typeface="Arial" panose="020B0604020202020204" pitchFamily="34" charset="0"/>
              <a:ea typeface="+mn-ea"/>
              <a:cs typeface="Arial" panose="020B0604020202020204" pitchFamily="34" charset="0"/>
            </a:defRPr>
          </a:pPr>
          <a:endParaRPr lang="en-US"/>
        </a:p>
      </c:txPr>
    </c:title>
    <c:autoTitleDeleted val="0"/>
    <c:plotArea>
      <c:layout/>
      <c:barChart>
        <c:barDir val="col"/>
        <c:grouping val="clustered"/>
        <c:varyColors val="0"/>
        <c:ser>
          <c:idx val="1"/>
          <c:order val="0"/>
          <c:spPr>
            <a:solidFill>
              <a:schemeClr val="accent2"/>
            </a:solidFill>
            <a:ln>
              <a:noFill/>
            </a:ln>
            <a:effectLst/>
          </c:spPr>
          <c:invertIfNegative val="0"/>
          <c:dLbls>
            <c:spPr>
              <a:noFill/>
              <a:ln>
                <a:noFill/>
              </a:ln>
              <a:effectLst/>
            </c:spPr>
            <c:txPr>
              <a:bodyPr rot="0" spcFirstLastPara="1" vertOverflow="ellipsis" vert="horz" wrap="square" anchor="ctr" anchorCtr="1"/>
              <a:lstStyle/>
              <a:p>
                <a:pPr>
                  <a:defRPr sz="1100" b="0" i="0" u="none" strike="noStrike" kern="1200" baseline="0">
                    <a:solidFill>
                      <a:sysClr val="windowText" lastClr="000000"/>
                    </a:solidFill>
                    <a:latin typeface="Arial" panose="020B0604020202020204" pitchFamily="34" charset="0"/>
                    <a:ea typeface="+mn-ea"/>
                    <a:cs typeface="Arial" panose="020B0604020202020204" pitchFamily="34" charset="0"/>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housing_predictions!$BI$2:$BI$6</c:f>
              <c:strCache>
                <c:ptCount val="5"/>
                <c:pt idx="0">
                  <c:v>&lt;=20%</c:v>
                </c:pt>
                <c:pt idx="1">
                  <c:v>&lt;=40%</c:v>
                </c:pt>
                <c:pt idx="2">
                  <c:v>&lt;=80%</c:v>
                </c:pt>
                <c:pt idx="3">
                  <c:v>&lt;=100%</c:v>
                </c:pt>
                <c:pt idx="4">
                  <c:v>&gt;100%</c:v>
                </c:pt>
              </c:strCache>
            </c:strRef>
          </c:cat>
          <c:val>
            <c:numRef>
              <c:f>housing_predictions!$BL$2:$BL$6</c:f>
              <c:numCache>
                <c:formatCode>0%</c:formatCode>
                <c:ptCount val="5"/>
                <c:pt idx="0">
                  <c:v>0.25972313777191824</c:v>
                </c:pt>
                <c:pt idx="1">
                  <c:v>0.24522083058668426</c:v>
                </c:pt>
                <c:pt idx="2">
                  <c:v>0.30850362557679628</c:v>
                </c:pt>
                <c:pt idx="3">
                  <c:v>5.1746868820039552E-2</c:v>
                </c:pt>
                <c:pt idx="4">
                  <c:v>0.13480553724456162</c:v>
                </c:pt>
              </c:numCache>
            </c:numRef>
          </c:val>
          <c:extLst>
            <c:ext xmlns:c16="http://schemas.microsoft.com/office/drawing/2014/chart" uri="{C3380CC4-5D6E-409C-BE32-E72D297353CC}">
              <c16:uniqueId val="{00000000-C146-402C-939B-406CD451784B}"/>
            </c:ext>
          </c:extLst>
        </c:ser>
        <c:dLbls>
          <c:showLegendKey val="0"/>
          <c:showVal val="0"/>
          <c:showCatName val="0"/>
          <c:showSerName val="0"/>
          <c:showPercent val="0"/>
          <c:showBubbleSize val="0"/>
        </c:dLbls>
        <c:gapWidth val="50"/>
        <c:overlap val="-27"/>
        <c:axId val="735433840"/>
        <c:axId val="735434560"/>
      </c:barChart>
      <c:catAx>
        <c:axId val="73543384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0" i="0" u="none" strike="noStrike" kern="1200" baseline="0">
                <a:solidFill>
                  <a:sysClr val="windowText" lastClr="000000"/>
                </a:solidFill>
                <a:latin typeface="Arial" panose="020B0604020202020204" pitchFamily="34" charset="0"/>
                <a:ea typeface="+mn-ea"/>
                <a:cs typeface="Arial" panose="020B0604020202020204" pitchFamily="34" charset="0"/>
              </a:defRPr>
            </a:pPr>
            <a:endParaRPr lang="en-US"/>
          </a:p>
        </c:txPr>
        <c:crossAx val="735434560"/>
        <c:crosses val="autoZero"/>
        <c:auto val="1"/>
        <c:lblAlgn val="ctr"/>
        <c:lblOffset val="100"/>
        <c:noMultiLvlLbl val="0"/>
      </c:catAx>
      <c:valAx>
        <c:axId val="735434560"/>
        <c:scaling>
          <c:orientation val="minMax"/>
        </c:scaling>
        <c:delete val="0"/>
        <c:axPos val="l"/>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100" b="0" i="0" u="none" strike="noStrike" kern="1200" baseline="0">
                <a:solidFill>
                  <a:sysClr val="windowText" lastClr="000000"/>
                </a:solidFill>
                <a:latin typeface="Arial" panose="020B0604020202020204" pitchFamily="34" charset="0"/>
                <a:ea typeface="+mn-ea"/>
                <a:cs typeface="Arial" panose="020B0604020202020204" pitchFamily="34" charset="0"/>
              </a:defRPr>
            </a:pPr>
            <a:endParaRPr lang="en-US"/>
          </a:p>
        </c:txPr>
        <c:crossAx val="73543384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noFill/>
      <a:round/>
    </a:ln>
    <a:effectLst/>
  </c:spPr>
  <c:txPr>
    <a:bodyPr/>
    <a:lstStyle/>
    <a:p>
      <a:pPr>
        <a:defRPr sz="1100">
          <a:solidFill>
            <a:sysClr val="windowText" lastClr="000000"/>
          </a:solidFill>
          <a:latin typeface="Arial" panose="020B0604020202020204" pitchFamily="34" charset="0"/>
          <a:cs typeface="Arial" panose="020B0604020202020204" pitchFamily="34" charset="0"/>
        </a:defRPr>
      </a:pPr>
      <a:endParaRPr lang="en-US"/>
    </a:p>
  </c:txPr>
  <c:externalData r:id="rId4">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E62747-4D0F-4B17-92E5-7E2584404AEF}" type="datetimeFigureOut">
              <a:rPr lang="en-CA" smtClean="0"/>
              <a:t>2024-02-01</a:t>
            </a:fld>
            <a:endParaRPr lang="en-CA"/>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E2264C-D68A-4D70-A4E3-CAF58395AF64}" type="slidenum">
              <a:rPr lang="en-CA" smtClean="0"/>
              <a:t>‹#›</a:t>
            </a:fld>
            <a:endParaRPr lang="en-CA"/>
          </a:p>
        </p:txBody>
      </p:sp>
    </p:spTree>
    <p:extLst>
      <p:ext uri="{BB962C8B-B14F-4D97-AF65-F5344CB8AC3E}">
        <p14:creationId xmlns:p14="http://schemas.microsoft.com/office/powerpoint/2010/main" val="34275674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To set the stage, here is the U.S. home price index.</a:t>
            </a:r>
          </a:p>
          <a:p>
            <a:endParaRPr lang="en-CA" dirty="0"/>
          </a:p>
          <a:p>
            <a:r>
              <a:rPr lang="en-CA" dirty="0"/>
              <a:t>Home Price Index = average home value (single-family home)</a:t>
            </a:r>
          </a:p>
          <a:p>
            <a:endParaRPr lang="en-CA" dirty="0"/>
          </a:p>
          <a:p>
            <a:r>
              <a:rPr lang="en-CA" dirty="0"/>
              <a:t>We are looking at prices from 2000 up until 2020</a:t>
            </a:r>
          </a:p>
          <a:p>
            <a:endParaRPr lang="en-CA" dirty="0"/>
          </a:p>
          <a:p>
            <a:r>
              <a:rPr lang="en-US" b="0" i="0" dirty="0">
                <a:solidFill>
                  <a:srgbClr val="000000"/>
                </a:solidFill>
                <a:effectLst/>
                <a:latin typeface="Noto Serif" panose="020F0502020204030204" pitchFamily="18" charset="0"/>
              </a:rPr>
              <a:t>First, the trajectory of home prices is defined by the 2008 Financial Crisis. After prices took a steep dive, it took a full decade for the average home price to rise back up to the 2007 peak.</a:t>
            </a:r>
            <a:endParaRPr lang="en-CA" dirty="0"/>
          </a:p>
        </p:txBody>
      </p:sp>
      <p:sp>
        <p:nvSpPr>
          <p:cNvPr id="4" name="Slide Number Placeholder 3"/>
          <p:cNvSpPr>
            <a:spLocks noGrp="1"/>
          </p:cNvSpPr>
          <p:nvPr>
            <p:ph type="sldNum" sz="quarter" idx="5"/>
          </p:nvPr>
        </p:nvSpPr>
        <p:spPr/>
        <p:txBody>
          <a:bodyPr/>
          <a:lstStyle/>
          <a:p>
            <a:fld id="{F2E2264C-D68A-4D70-A4E3-CAF58395AF64}" type="slidenum">
              <a:rPr lang="en-CA" smtClean="0"/>
              <a:t>1</a:t>
            </a:fld>
            <a:endParaRPr lang="en-CA"/>
          </a:p>
        </p:txBody>
      </p:sp>
    </p:spTree>
    <p:extLst>
      <p:ext uri="{BB962C8B-B14F-4D97-AF65-F5344CB8AC3E}">
        <p14:creationId xmlns:p14="http://schemas.microsoft.com/office/powerpoint/2010/main" val="24079826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1F2328"/>
                </a:solidFill>
                <a:effectLst/>
                <a:latin typeface="-apple-system"/>
              </a:rPr>
              <a:t>- Data contains X</a:t>
            </a:r>
          </a:p>
          <a:p>
            <a:r>
              <a:rPr lang="en-US" b="0" i="0" dirty="0">
                <a:solidFill>
                  <a:srgbClr val="1F2328"/>
                </a:solidFill>
                <a:effectLst/>
                <a:latin typeface="-apple-system"/>
              </a:rPr>
              <a:t>- As the next step, we investigated the data further. It contained no duplicates and only a few missing values in the description column. Because the missing values were very few (2), we have removed the rows that contained them. </a:t>
            </a:r>
          </a:p>
          <a:p>
            <a:r>
              <a:rPr lang="en-US" b="0" i="0" dirty="0">
                <a:solidFill>
                  <a:srgbClr val="1F2328"/>
                </a:solidFill>
                <a:effectLst/>
                <a:latin typeface="-apple-system"/>
              </a:rPr>
              <a:t>- Further, we have looked at the geographic map of housing properties and identified that the properties generally cluster by price, with those &lt;$309k (1st quartile of the distribution) located on the east side of the city, those between $309k and $405k (where $405k is the median value) spread in the middle of the city, from north to south, and those &gt;$405k located in the central and western edge of the city.</a:t>
            </a:r>
            <a:endParaRPr lang="en-CA" dirty="0"/>
          </a:p>
        </p:txBody>
      </p:sp>
      <p:sp>
        <p:nvSpPr>
          <p:cNvPr id="4" name="Slide Number Placeholder 3"/>
          <p:cNvSpPr>
            <a:spLocks noGrp="1"/>
          </p:cNvSpPr>
          <p:nvPr>
            <p:ph type="sldNum" sz="quarter" idx="5"/>
          </p:nvPr>
        </p:nvSpPr>
        <p:spPr/>
        <p:txBody>
          <a:bodyPr/>
          <a:lstStyle/>
          <a:p>
            <a:fld id="{F2E2264C-D68A-4D70-A4E3-CAF58395AF64}" type="slidenum">
              <a:rPr lang="en-CA" smtClean="0"/>
              <a:t>2</a:t>
            </a:fld>
            <a:endParaRPr lang="en-CA"/>
          </a:p>
        </p:txBody>
      </p:sp>
    </p:spTree>
    <p:extLst>
      <p:ext uri="{BB962C8B-B14F-4D97-AF65-F5344CB8AC3E}">
        <p14:creationId xmlns:p14="http://schemas.microsoft.com/office/powerpoint/2010/main" val="40696898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F2E2264C-D68A-4D70-A4E3-CAF58395AF64}" type="slidenum">
              <a:rPr lang="en-CA" smtClean="0"/>
              <a:t>3</a:t>
            </a:fld>
            <a:endParaRPr lang="en-CA"/>
          </a:p>
        </p:txBody>
      </p:sp>
    </p:spTree>
    <p:extLst>
      <p:ext uri="{BB962C8B-B14F-4D97-AF65-F5344CB8AC3E}">
        <p14:creationId xmlns:p14="http://schemas.microsoft.com/office/powerpoint/2010/main" val="21731758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Later in our analysis, we have revealed that our dependent variable (Price) has outliers going up to $13.5M. We have then chosen to eliminate the outliers and run some of the regression models on data which excludes rows where housing prices are &gt;$500k. </a:t>
            </a: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p:txBody>
      </p:sp>
      <p:sp>
        <p:nvSpPr>
          <p:cNvPr id="4" name="Slide Number Placeholder 3"/>
          <p:cNvSpPr>
            <a:spLocks noGrp="1"/>
          </p:cNvSpPr>
          <p:nvPr>
            <p:ph type="sldNum" sz="quarter" idx="5"/>
          </p:nvPr>
        </p:nvSpPr>
        <p:spPr/>
        <p:txBody>
          <a:bodyPr/>
          <a:lstStyle/>
          <a:p>
            <a:fld id="{F2E2264C-D68A-4D70-A4E3-CAF58395AF64}" type="slidenum">
              <a:rPr lang="en-CA" smtClean="0"/>
              <a:t>4</a:t>
            </a:fld>
            <a:endParaRPr lang="en-CA"/>
          </a:p>
        </p:txBody>
      </p:sp>
    </p:spTree>
    <p:extLst>
      <p:ext uri="{BB962C8B-B14F-4D97-AF65-F5344CB8AC3E}">
        <p14:creationId xmlns:p14="http://schemas.microsoft.com/office/powerpoint/2010/main" val="14708096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Proportion of the variance in the </a:t>
            </a:r>
            <a:r>
              <a:rPr lang="en-US" dirty="0" err="1"/>
              <a:t>lastPrice</a:t>
            </a:r>
            <a:r>
              <a:rPr lang="en-US" dirty="0"/>
              <a:t> that is predictable from the independent features</a:t>
            </a:r>
          </a:p>
          <a:p>
            <a:r>
              <a:rPr lang="en-US" dirty="0"/>
              <a:t>- All percentages are for test data</a:t>
            </a:r>
          </a:p>
          <a:p>
            <a:r>
              <a:rPr lang="en-US" dirty="0"/>
              <a:t>- Tried to optimize for hyperparameter “weights” for KNN Regressor. Setting hyperparameter "weights" to "distance" (meaning that closer neighbors will have more influence on the prediction than farther ones) makes the model overfit. By default, weight is uniform (keeping it as such).</a:t>
            </a:r>
          </a:p>
          <a:p>
            <a:endParaRPr lang="en-CA" dirty="0"/>
          </a:p>
          <a:p>
            <a:endParaRPr lang="en-CA" dirty="0"/>
          </a:p>
        </p:txBody>
      </p:sp>
      <p:sp>
        <p:nvSpPr>
          <p:cNvPr id="4" name="Slide Number Placeholder 3"/>
          <p:cNvSpPr>
            <a:spLocks noGrp="1"/>
          </p:cNvSpPr>
          <p:nvPr>
            <p:ph type="sldNum" sz="quarter" idx="5"/>
          </p:nvPr>
        </p:nvSpPr>
        <p:spPr/>
        <p:txBody>
          <a:bodyPr/>
          <a:lstStyle/>
          <a:p>
            <a:fld id="{F2E2264C-D68A-4D70-A4E3-CAF58395AF64}" type="slidenum">
              <a:rPr lang="en-CA" smtClean="0"/>
              <a:t>5</a:t>
            </a:fld>
            <a:endParaRPr lang="en-CA"/>
          </a:p>
        </p:txBody>
      </p:sp>
    </p:spTree>
    <p:extLst>
      <p:ext uri="{BB962C8B-B14F-4D97-AF65-F5344CB8AC3E}">
        <p14:creationId xmlns:p14="http://schemas.microsoft.com/office/powerpoint/2010/main" val="7777100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Example:</a:t>
            </a:r>
          </a:p>
          <a:p>
            <a:r>
              <a:rPr lang="en-CA" dirty="0"/>
              <a:t>y-test = $650k</a:t>
            </a:r>
          </a:p>
          <a:p>
            <a:r>
              <a:rPr lang="en-CA" dirty="0"/>
              <a:t>y-predicted = $403k</a:t>
            </a:r>
          </a:p>
          <a:p>
            <a:r>
              <a:rPr lang="en-CA" dirty="0"/>
              <a:t>The prediction is 38% below the actual, thus it falls in the second bucket.</a:t>
            </a:r>
          </a:p>
          <a:p>
            <a:endParaRPr lang="en-CA" dirty="0"/>
          </a:p>
        </p:txBody>
      </p:sp>
      <p:sp>
        <p:nvSpPr>
          <p:cNvPr id="4" name="Slide Number Placeholder 3"/>
          <p:cNvSpPr>
            <a:spLocks noGrp="1"/>
          </p:cNvSpPr>
          <p:nvPr>
            <p:ph type="sldNum" sz="quarter" idx="5"/>
          </p:nvPr>
        </p:nvSpPr>
        <p:spPr/>
        <p:txBody>
          <a:bodyPr/>
          <a:lstStyle/>
          <a:p>
            <a:fld id="{F2E2264C-D68A-4D70-A4E3-CAF58395AF64}" type="slidenum">
              <a:rPr lang="en-CA" smtClean="0"/>
              <a:t>6</a:t>
            </a:fld>
            <a:endParaRPr lang="en-CA"/>
          </a:p>
        </p:txBody>
      </p:sp>
    </p:spTree>
    <p:extLst>
      <p:ext uri="{BB962C8B-B14F-4D97-AF65-F5344CB8AC3E}">
        <p14:creationId xmlns:p14="http://schemas.microsoft.com/office/powerpoint/2010/main" val="25665108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For </a:t>
            </a:r>
            <a:r>
              <a:rPr lang="en-US" dirty="0" err="1"/>
              <a:t>CountVectorizer</a:t>
            </a:r>
            <a:r>
              <a:rPr lang="en-US" dirty="0"/>
              <a:t>, we have capped the maximum features at 100 and dropped tokens used &lt;10 times from the vocabulary.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i="1" dirty="0"/>
              <a:t>“city” and “</a:t>
            </a:r>
            <a:r>
              <a:rPr lang="en-CA" sz="1200" i="1" dirty="0" err="1"/>
              <a:t>homeType</a:t>
            </a:r>
            <a:r>
              <a:rPr lang="en-CA" sz="1200" i="1" dirty="0"/>
              <a:t>” columns </a:t>
            </a:r>
            <a:r>
              <a:rPr lang="en-CA" sz="1200" i="1" dirty="0">
                <a:sym typeface="Wingdings" panose="05000000000000000000" pitchFamily="2" charset="2"/>
              </a:rPr>
              <a:t> dummy variables</a:t>
            </a:r>
            <a:endParaRPr lang="en-CA" dirty="0"/>
          </a:p>
          <a:p>
            <a:endParaRPr lang="en-CA" dirty="0"/>
          </a:p>
          <a:p>
            <a:r>
              <a:rPr lang="en-CA" dirty="0"/>
              <a:t>Also, dropped a few columns (such as Zillow identifier) that were not meaningful as first step</a:t>
            </a:r>
          </a:p>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a:t>
            </a:r>
            <a:endParaRPr lang="en-US" dirty="0"/>
          </a:p>
          <a:p>
            <a:r>
              <a:rPr lang="en-CA" dirty="0"/>
              <a:t>Before removing outliers:</a:t>
            </a:r>
            <a:br>
              <a:rPr lang="en-CA" dirty="0"/>
            </a:br>
            <a:r>
              <a:rPr lang="en-CA" dirty="0"/>
              <a:t>Train = </a:t>
            </a:r>
            <a:r>
              <a:rPr lang="en-CA" b="0" i="0" dirty="0">
                <a:solidFill>
                  <a:srgbClr val="000000"/>
                </a:solidFill>
                <a:effectLst/>
                <a:latin typeface="Courier New" panose="02070309020205020404" pitchFamily="49" charset="0"/>
              </a:rPr>
              <a:t>33%</a:t>
            </a:r>
          </a:p>
          <a:p>
            <a:r>
              <a:rPr lang="en-CA" b="0" i="0" dirty="0">
                <a:solidFill>
                  <a:srgbClr val="000000"/>
                </a:solidFill>
                <a:effectLst/>
                <a:latin typeface="Courier New" panose="02070309020205020404" pitchFamily="49" charset="0"/>
              </a:rPr>
              <a:t>Test = 41%</a:t>
            </a:r>
            <a:endParaRPr lang="en-CA" dirty="0"/>
          </a:p>
        </p:txBody>
      </p:sp>
      <p:sp>
        <p:nvSpPr>
          <p:cNvPr id="4" name="Slide Number Placeholder 3"/>
          <p:cNvSpPr>
            <a:spLocks noGrp="1"/>
          </p:cNvSpPr>
          <p:nvPr>
            <p:ph type="sldNum" sz="quarter" idx="5"/>
          </p:nvPr>
        </p:nvSpPr>
        <p:spPr/>
        <p:txBody>
          <a:bodyPr/>
          <a:lstStyle/>
          <a:p>
            <a:fld id="{F2E2264C-D68A-4D70-A4E3-CAF58395AF64}" type="slidenum">
              <a:rPr lang="en-CA" smtClean="0"/>
              <a:t>7</a:t>
            </a:fld>
            <a:endParaRPr lang="en-CA"/>
          </a:p>
        </p:txBody>
      </p:sp>
    </p:spTree>
    <p:extLst>
      <p:ext uri="{BB962C8B-B14F-4D97-AF65-F5344CB8AC3E}">
        <p14:creationId xmlns:p14="http://schemas.microsoft.com/office/powerpoint/2010/main" val="21622639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Overall, I would expect a higher accuracy score from the model, perhaps closer to 70-80%. It appears that we have a plenty of relevant independent variables accessible to us. The only model anywhere remotely close to my projection is decision tree regressor on 124 independent variables (before removing outliers, so on all 15,171 rows of the data). </a:t>
            </a:r>
            <a:endParaRPr lang="en-CA" dirty="0"/>
          </a:p>
          <a:p>
            <a:endParaRPr lang="en-CA" dirty="0"/>
          </a:p>
          <a:p>
            <a:pPr algn="l"/>
            <a:r>
              <a:rPr lang="en-CA" sz="1800" b="0" i="0" dirty="0">
                <a:solidFill>
                  <a:srgbClr val="222222"/>
                </a:solidFill>
                <a:effectLst/>
                <a:latin typeface="Calibri" panose="020F0502020204030204" pitchFamily="34" charset="0"/>
              </a:rPr>
              <a:t>Neural networks</a:t>
            </a:r>
          </a:p>
          <a:p>
            <a:pPr algn="l"/>
            <a:r>
              <a:rPr lang="en-CA" sz="1800" b="0" i="0" dirty="0">
                <a:solidFill>
                  <a:srgbClr val="222222"/>
                </a:solidFill>
                <a:effectLst/>
                <a:latin typeface="Calibri" panose="020F0502020204030204" pitchFamily="34" charset="0"/>
              </a:rPr>
              <a:t>KNN – regressor</a:t>
            </a:r>
          </a:p>
        </p:txBody>
      </p:sp>
      <p:sp>
        <p:nvSpPr>
          <p:cNvPr id="4" name="Slide Number Placeholder 3"/>
          <p:cNvSpPr>
            <a:spLocks noGrp="1"/>
          </p:cNvSpPr>
          <p:nvPr>
            <p:ph type="sldNum" sz="quarter" idx="5"/>
          </p:nvPr>
        </p:nvSpPr>
        <p:spPr/>
        <p:txBody>
          <a:bodyPr/>
          <a:lstStyle/>
          <a:p>
            <a:fld id="{F2E2264C-D68A-4D70-A4E3-CAF58395AF64}" type="slidenum">
              <a:rPr lang="en-CA" smtClean="0"/>
              <a:t>8</a:t>
            </a:fld>
            <a:endParaRPr lang="en-CA"/>
          </a:p>
        </p:txBody>
      </p:sp>
    </p:spTree>
    <p:extLst>
      <p:ext uri="{BB962C8B-B14F-4D97-AF65-F5344CB8AC3E}">
        <p14:creationId xmlns:p14="http://schemas.microsoft.com/office/powerpoint/2010/main" val="29674600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C2FC75C-55CA-499A-9BA3-4655D81C8D8D}" type="datetime1">
              <a:rPr lang="en-CA" smtClean="0"/>
              <a:t>2024-02-01</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E32D28F8-53AE-4234-9393-E5F6E52213FC}" type="slidenum">
              <a:rPr lang="en-CA" smtClean="0"/>
              <a:t>‹#›</a:t>
            </a:fld>
            <a:endParaRPr lang="en-CA"/>
          </a:p>
        </p:txBody>
      </p:sp>
    </p:spTree>
    <p:extLst>
      <p:ext uri="{BB962C8B-B14F-4D97-AF65-F5344CB8AC3E}">
        <p14:creationId xmlns:p14="http://schemas.microsoft.com/office/powerpoint/2010/main" val="11732649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E059ABB-81FB-42B5-AC9C-20E34787D205}" type="datetime1">
              <a:rPr lang="en-CA" smtClean="0"/>
              <a:t>2024-02-01</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E32D28F8-53AE-4234-9393-E5F6E52213FC}" type="slidenum">
              <a:rPr lang="en-CA" smtClean="0"/>
              <a:t>‹#›</a:t>
            </a:fld>
            <a:endParaRPr lang="en-CA"/>
          </a:p>
        </p:txBody>
      </p:sp>
    </p:spTree>
    <p:extLst>
      <p:ext uri="{BB962C8B-B14F-4D97-AF65-F5344CB8AC3E}">
        <p14:creationId xmlns:p14="http://schemas.microsoft.com/office/powerpoint/2010/main" val="6615502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994E6F9-F42E-48FF-B2AD-3545464D5263}" type="datetime1">
              <a:rPr lang="en-CA" smtClean="0"/>
              <a:t>2024-02-01</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E32D28F8-53AE-4234-9393-E5F6E52213FC}" type="slidenum">
              <a:rPr lang="en-CA" smtClean="0"/>
              <a:t>‹#›</a:t>
            </a:fld>
            <a:endParaRPr lang="en-CA"/>
          </a:p>
        </p:txBody>
      </p:sp>
    </p:spTree>
    <p:extLst>
      <p:ext uri="{BB962C8B-B14F-4D97-AF65-F5344CB8AC3E}">
        <p14:creationId xmlns:p14="http://schemas.microsoft.com/office/powerpoint/2010/main" val="32903308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1CD1680-7F5D-46E5-9307-0E601DE95AE9}" type="datetime1">
              <a:rPr lang="en-CA" smtClean="0"/>
              <a:t>2024-02-01</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E32D28F8-53AE-4234-9393-E5F6E52213FC}" type="slidenum">
              <a:rPr lang="en-CA" smtClean="0"/>
              <a:t>‹#›</a:t>
            </a:fld>
            <a:endParaRPr lang="en-CA"/>
          </a:p>
        </p:txBody>
      </p:sp>
    </p:spTree>
    <p:extLst>
      <p:ext uri="{BB962C8B-B14F-4D97-AF65-F5344CB8AC3E}">
        <p14:creationId xmlns:p14="http://schemas.microsoft.com/office/powerpoint/2010/main" val="31998866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1B075F3-C950-4686-AB38-03B64A02A3E1}" type="datetime1">
              <a:rPr lang="en-CA" smtClean="0"/>
              <a:t>2024-02-01</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E32D28F8-53AE-4234-9393-E5F6E52213FC}" type="slidenum">
              <a:rPr lang="en-CA" smtClean="0"/>
              <a:t>‹#›</a:t>
            </a:fld>
            <a:endParaRPr lang="en-CA"/>
          </a:p>
        </p:txBody>
      </p:sp>
    </p:spTree>
    <p:extLst>
      <p:ext uri="{BB962C8B-B14F-4D97-AF65-F5344CB8AC3E}">
        <p14:creationId xmlns:p14="http://schemas.microsoft.com/office/powerpoint/2010/main" val="27070052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67B40E6-3443-43EC-88C4-6FC839EAB18C}" type="datetime1">
              <a:rPr lang="en-CA" smtClean="0"/>
              <a:t>2024-02-01</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E32D28F8-53AE-4234-9393-E5F6E52213FC}" type="slidenum">
              <a:rPr lang="en-CA" smtClean="0"/>
              <a:t>‹#›</a:t>
            </a:fld>
            <a:endParaRPr lang="en-CA"/>
          </a:p>
        </p:txBody>
      </p:sp>
    </p:spTree>
    <p:extLst>
      <p:ext uri="{BB962C8B-B14F-4D97-AF65-F5344CB8AC3E}">
        <p14:creationId xmlns:p14="http://schemas.microsoft.com/office/powerpoint/2010/main" val="41429169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B95B4C5-B67F-4730-89B4-FD642C03C7F8}" type="datetime1">
              <a:rPr lang="en-CA" smtClean="0"/>
              <a:t>2024-02-01</a:t>
            </a:fld>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fld id="{E32D28F8-53AE-4234-9393-E5F6E52213FC}" type="slidenum">
              <a:rPr lang="en-CA" smtClean="0"/>
              <a:t>‹#›</a:t>
            </a:fld>
            <a:endParaRPr lang="en-CA"/>
          </a:p>
        </p:txBody>
      </p:sp>
    </p:spTree>
    <p:extLst>
      <p:ext uri="{BB962C8B-B14F-4D97-AF65-F5344CB8AC3E}">
        <p14:creationId xmlns:p14="http://schemas.microsoft.com/office/powerpoint/2010/main" val="22914731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85D3F1B-02B4-44A2-984F-E8D38EE19E0E}" type="datetime1">
              <a:rPr lang="en-CA" smtClean="0"/>
              <a:t>2024-02-01</a:t>
            </a:fld>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fld id="{E32D28F8-53AE-4234-9393-E5F6E52213FC}" type="slidenum">
              <a:rPr lang="en-CA" smtClean="0"/>
              <a:t>‹#›</a:t>
            </a:fld>
            <a:endParaRPr lang="en-CA"/>
          </a:p>
        </p:txBody>
      </p:sp>
    </p:spTree>
    <p:extLst>
      <p:ext uri="{BB962C8B-B14F-4D97-AF65-F5344CB8AC3E}">
        <p14:creationId xmlns:p14="http://schemas.microsoft.com/office/powerpoint/2010/main" val="39229613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A5277F2-0931-4BEB-9F21-3310E861E9FE}" type="datetime1">
              <a:rPr lang="en-CA" smtClean="0"/>
              <a:t>2024-02-01</a:t>
            </a:fld>
            <a:endParaRPr lang="en-CA"/>
          </a:p>
        </p:txBody>
      </p:sp>
      <p:sp>
        <p:nvSpPr>
          <p:cNvPr id="3" name="Footer Placeholder 2"/>
          <p:cNvSpPr>
            <a:spLocks noGrp="1"/>
          </p:cNvSpPr>
          <p:nvPr>
            <p:ph type="ftr" sz="quarter" idx="11"/>
          </p:nvPr>
        </p:nvSpPr>
        <p:spPr/>
        <p:txBody>
          <a:bodyPr/>
          <a:lstStyle/>
          <a:p>
            <a:endParaRPr lang="en-CA"/>
          </a:p>
        </p:txBody>
      </p:sp>
      <p:sp>
        <p:nvSpPr>
          <p:cNvPr id="4" name="Slide Number Placeholder 3"/>
          <p:cNvSpPr>
            <a:spLocks noGrp="1"/>
          </p:cNvSpPr>
          <p:nvPr>
            <p:ph type="sldNum" sz="quarter" idx="12"/>
          </p:nvPr>
        </p:nvSpPr>
        <p:spPr/>
        <p:txBody>
          <a:bodyPr/>
          <a:lstStyle/>
          <a:p>
            <a:fld id="{E32D28F8-53AE-4234-9393-E5F6E52213FC}" type="slidenum">
              <a:rPr lang="en-CA" smtClean="0"/>
              <a:t>‹#›</a:t>
            </a:fld>
            <a:endParaRPr lang="en-CA"/>
          </a:p>
        </p:txBody>
      </p:sp>
    </p:spTree>
    <p:extLst>
      <p:ext uri="{BB962C8B-B14F-4D97-AF65-F5344CB8AC3E}">
        <p14:creationId xmlns:p14="http://schemas.microsoft.com/office/powerpoint/2010/main" val="30301582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25C0977-56A7-43EC-8584-152DFF276DA5}" type="datetime1">
              <a:rPr lang="en-CA" smtClean="0"/>
              <a:t>2024-02-01</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E32D28F8-53AE-4234-9393-E5F6E52213FC}" type="slidenum">
              <a:rPr lang="en-CA" smtClean="0"/>
              <a:t>‹#›</a:t>
            </a:fld>
            <a:endParaRPr lang="en-CA"/>
          </a:p>
        </p:txBody>
      </p:sp>
    </p:spTree>
    <p:extLst>
      <p:ext uri="{BB962C8B-B14F-4D97-AF65-F5344CB8AC3E}">
        <p14:creationId xmlns:p14="http://schemas.microsoft.com/office/powerpoint/2010/main" val="37012049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FB534C3-8B90-4C2C-9202-DBE83FB87C91}" type="datetime1">
              <a:rPr lang="en-CA" smtClean="0"/>
              <a:t>2024-02-01</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E32D28F8-53AE-4234-9393-E5F6E52213FC}" type="slidenum">
              <a:rPr lang="en-CA" smtClean="0"/>
              <a:t>‹#›</a:t>
            </a:fld>
            <a:endParaRPr lang="en-CA"/>
          </a:p>
        </p:txBody>
      </p:sp>
    </p:spTree>
    <p:extLst>
      <p:ext uri="{BB962C8B-B14F-4D97-AF65-F5344CB8AC3E}">
        <p14:creationId xmlns:p14="http://schemas.microsoft.com/office/powerpoint/2010/main" val="29250977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DD4DB05-6087-4ABE-9A3B-8C33DF2E3692}" type="datetime1">
              <a:rPr lang="en-CA" smtClean="0"/>
              <a:t>2024-02-01</a:t>
            </a:fld>
            <a:endParaRPr lang="en-CA"/>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32D28F8-53AE-4234-9393-E5F6E52213FC}" type="slidenum">
              <a:rPr lang="en-CA" smtClean="0"/>
              <a:t>‹#›</a:t>
            </a:fld>
            <a:endParaRPr lang="en-CA"/>
          </a:p>
        </p:txBody>
      </p:sp>
    </p:spTree>
    <p:extLst>
      <p:ext uri="{BB962C8B-B14F-4D97-AF65-F5344CB8AC3E}">
        <p14:creationId xmlns:p14="http://schemas.microsoft.com/office/powerpoint/2010/main" val="405754616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pn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 Id="rId14" Type="http://schemas.openxmlformats.org/officeDocument/2006/relationships/image" Target="../media/image13.png"/></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hyperlink" Target="https://www.visualcapitalist.com/20-years-of-home-price-changes-in-every-u-s-city/"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jpg"/></Relationships>
</file>

<file path=ppt/slides/_rels/slide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jpg"/></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6.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chart" Target="../charts/chart1.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1.jpg"/><Relationship Id="rId4" Type="http://schemas.openxmlformats.org/officeDocument/2006/relationships/image" Target="../media/image20.png"/></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chart" Target="../charts/chart2.xml"/><Relationship Id="rId4" Type="http://schemas.openxmlformats.org/officeDocument/2006/relationships/image" Target="../media/image1.jpg"/></Relationships>
</file>

<file path=ppt/slides/_rels/slide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3D759265-5ED3-E60F-CD56-1E74A8C94C14}"/>
              </a:ext>
            </a:extLst>
          </p:cNvPr>
          <p:cNvGrpSpPr/>
          <p:nvPr/>
        </p:nvGrpSpPr>
        <p:grpSpPr>
          <a:xfrm>
            <a:off x="0" y="-9526"/>
            <a:ext cx="9144004" cy="2428875"/>
            <a:chOff x="0" y="-9525"/>
            <a:chExt cx="9144004" cy="1345501"/>
          </a:xfrm>
        </p:grpSpPr>
        <p:pic>
          <p:nvPicPr>
            <p:cNvPr id="9" name="Picture 8" descr="A group of glasses of beer next to a barrel&#10;&#10;Description automatically generated">
              <a:extLst>
                <a:ext uri="{FF2B5EF4-FFF2-40B4-BE49-F238E27FC236}">
                  <a16:creationId xmlns:a16="http://schemas.microsoft.com/office/drawing/2014/main" id="{D974F5B7-BBAC-197C-47B2-5A0A7D0A8EEB}"/>
                </a:ext>
              </a:extLst>
            </p:cNvPr>
            <p:cNvPicPr>
              <a:picLocks noChangeAspect="1"/>
            </p:cNvPicPr>
            <p:nvPr/>
          </p:nvPicPr>
          <p:blipFill rotWithShape="1">
            <a:blip r:embed="rId2">
              <a:extLst>
                <a:ext uri="{28A0092B-C50C-407E-A947-70E740481C1C}">
                  <a14:useLocalDpi xmlns:a14="http://schemas.microsoft.com/office/drawing/2010/main" val="0"/>
                </a:ext>
              </a:extLst>
            </a:blip>
            <a:srcRect l="86905" t="-1" r="-1" b="33333"/>
            <a:stretch/>
          </p:blipFill>
          <p:spPr>
            <a:xfrm rot="16200000">
              <a:off x="1613250" y="-1622775"/>
              <a:ext cx="1345501" cy="4572002"/>
            </a:xfrm>
            <a:prstGeom prst="rect">
              <a:avLst/>
            </a:prstGeom>
          </p:spPr>
        </p:pic>
        <p:pic>
          <p:nvPicPr>
            <p:cNvPr id="10" name="Picture 9" descr="A group of glasses of beer next to a barrel&#10;&#10;Description automatically generated">
              <a:extLst>
                <a:ext uri="{FF2B5EF4-FFF2-40B4-BE49-F238E27FC236}">
                  <a16:creationId xmlns:a16="http://schemas.microsoft.com/office/drawing/2014/main" id="{36BB49C7-4830-4304-3FE9-E05206C7969A}"/>
                </a:ext>
              </a:extLst>
            </p:cNvPr>
            <p:cNvPicPr>
              <a:picLocks noChangeAspect="1"/>
            </p:cNvPicPr>
            <p:nvPr/>
          </p:nvPicPr>
          <p:blipFill rotWithShape="1">
            <a:blip r:embed="rId2">
              <a:extLst>
                <a:ext uri="{28A0092B-C50C-407E-A947-70E740481C1C}">
                  <a14:useLocalDpi xmlns:a14="http://schemas.microsoft.com/office/drawing/2010/main" val="0"/>
                </a:ext>
              </a:extLst>
            </a:blip>
            <a:srcRect l="86905" t="-1" r="-1" b="33333"/>
            <a:stretch/>
          </p:blipFill>
          <p:spPr>
            <a:xfrm rot="16200000">
              <a:off x="6185252" y="-1622775"/>
              <a:ext cx="1345501" cy="4572002"/>
            </a:xfrm>
            <a:prstGeom prst="rect">
              <a:avLst/>
            </a:prstGeom>
          </p:spPr>
        </p:pic>
      </p:grpSp>
      <p:sp>
        <p:nvSpPr>
          <p:cNvPr id="4" name="Title 1">
            <a:extLst>
              <a:ext uri="{FF2B5EF4-FFF2-40B4-BE49-F238E27FC236}">
                <a16:creationId xmlns:a16="http://schemas.microsoft.com/office/drawing/2014/main" id="{6691036B-6671-4805-012B-8B73FECEF301}"/>
              </a:ext>
            </a:extLst>
          </p:cNvPr>
          <p:cNvSpPr>
            <a:spLocks noGrp="1"/>
          </p:cNvSpPr>
          <p:nvPr>
            <p:ph type="ctrTitle"/>
          </p:nvPr>
        </p:nvSpPr>
        <p:spPr>
          <a:xfrm>
            <a:off x="822960" y="325550"/>
            <a:ext cx="7543800" cy="774588"/>
          </a:xfrm>
          <a:effectLst>
            <a:outerShdw blurRad="50800" dist="38100" dir="2700000" algn="tl" rotWithShape="0">
              <a:prstClr val="black">
                <a:alpha val="40000"/>
              </a:prstClr>
            </a:outerShdw>
          </a:effectLst>
        </p:spPr>
        <p:txBody>
          <a:bodyPr>
            <a:normAutofit/>
          </a:bodyPr>
          <a:lstStyle/>
          <a:p>
            <a:r>
              <a:rPr lang="en-CA" sz="4500" dirty="0">
                <a:solidFill>
                  <a:schemeClr val="bg1"/>
                </a:solidFill>
              </a:rPr>
              <a:t>Austin, TX - House Listings</a:t>
            </a:r>
          </a:p>
        </p:txBody>
      </p:sp>
      <p:sp>
        <p:nvSpPr>
          <p:cNvPr id="5" name="Subtitle 2">
            <a:extLst>
              <a:ext uri="{FF2B5EF4-FFF2-40B4-BE49-F238E27FC236}">
                <a16:creationId xmlns:a16="http://schemas.microsoft.com/office/drawing/2014/main" id="{D21665C3-83F4-A752-3241-4BB2AB229ECE}"/>
              </a:ext>
            </a:extLst>
          </p:cNvPr>
          <p:cNvSpPr>
            <a:spLocks noGrp="1"/>
          </p:cNvSpPr>
          <p:nvPr>
            <p:ph type="subTitle" idx="1"/>
          </p:nvPr>
        </p:nvSpPr>
        <p:spPr>
          <a:xfrm>
            <a:off x="825038" y="1217614"/>
            <a:ext cx="7543800" cy="519112"/>
          </a:xfrm>
          <a:effectLst>
            <a:outerShdw blurRad="50800" dist="38100" dir="2700000" algn="tl" rotWithShape="0">
              <a:prstClr val="black">
                <a:alpha val="40000"/>
              </a:prstClr>
            </a:outerShdw>
          </a:effectLst>
        </p:spPr>
        <p:txBody>
          <a:bodyPr>
            <a:normAutofit/>
          </a:bodyPr>
          <a:lstStyle/>
          <a:p>
            <a:r>
              <a:rPr lang="en-CA" dirty="0">
                <a:solidFill>
                  <a:schemeClr val="bg1"/>
                </a:solidFill>
              </a:rPr>
              <a:t>DATA ANALYSIS OF THE HOUSING MARKET</a:t>
            </a:r>
          </a:p>
        </p:txBody>
      </p:sp>
      <p:sp>
        <p:nvSpPr>
          <p:cNvPr id="6" name="Subtitle 2">
            <a:extLst>
              <a:ext uri="{FF2B5EF4-FFF2-40B4-BE49-F238E27FC236}">
                <a16:creationId xmlns:a16="http://schemas.microsoft.com/office/drawing/2014/main" id="{43388770-9FC7-9820-1042-A150DBA1411C}"/>
              </a:ext>
            </a:extLst>
          </p:cNvPr>
          <p:cNvSpPr txBox="1">
            <a:spLocks/>
          </p:cNvSpPr>
          <p:nvPr/>
        </p:nvSpPr>
        <p:spPr>
          <a:xfrm>
            <a:off x="863138" y="1771653"/>
            <a:ext cx="7543800" cy="519112"/>
          </a:xfrm>
          <a:prstGeom prst="rect">
            <a:avLst/>
          </a:prstGeom>
          <a:effectLst>
            <a:outerShdw blurRad="50800" dist="38100" dir="2700000" algn="tl" rotWithShape="0">
              <a:prstClr val="black">
                <a:alpha val="40000"/>
              </a:prstClr>
            </a:outerShdw>
          </a:effectLst>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CA" dirty="0">
                <a:solidFill>
                  <a:schemeClr val="bg1"/>
                </a:solidFill>
              </a:rPr>
              <a:t>Prepared by: Nina Sysoeva</a:t>
            </a:r>
          </a:p>
        </p:txBody>
      </p:sp>
      <p:pic>
        <p:nvPicPr>
          <p:cNvPr id="7" name="Picture 6">
            <a:extLst>
              <a:ext uri="{FF2B5EF4-FFF2-40B4-BE49-F238E27FC236}">
                <a16:creationId xmlns:a16="http://schemas.microsoft.com/office/drawing/2014/main" id="{0D92B079-4188-3B58-4EEA-5B7DD4297FFB}"/>
              </a:ext>
            </a:extLst>
          </p:cNvPr>
          <p:cNvPicPr>
            <a:picLocks noChangeAspect="1"/>
          </p:cNvPicPr>
          <p:nvPr/>
        </p:nvPicPr>
        <p:blipFill>
          <a:blip r:embed="rId3"/>
          <a:stretch>
            <a:fillRect/>
          </a:stretch>
        </p:blipFill>
        <p:spPr>
          <a:xfrm>
            <a:off x="62387" y="2492377"/>
            <a:ext cx="1990001" cy="1492500"/>
          </a:xfrm>
          <a:prstGeom prst="rect">
            <a:avLst/>
          </a:prstGeom>
        </p:spPr>
      </p:pic>
      <p:pic>
        <p:nvPicPr>
          <p:cNvPr id="11" name="Picture 10">
            <a:extLst>
              <a:ext uri="{FF2B5EF4-FFF2-40B4-BE49-F238E27FC236}">
                <a16:creationId xmlns:a16="http://schemas.microsoft.com/office/drawing/2014/main" id="{B51D9922-5630-423B-0007-FC8E812A8DCA}"/>
              </a:ext>
            </a:extLst>
          </p:cNvPr>
          <p:cNvPicPr>
            <a:picLocks noChangeAspect="1"/>
          </p:cNvPicPr>
          <p:nvPr/>
        </p:nvPicPr>
        <p:blipFill>
          <a:blip r:embed="rId4"/>
          <a:stretch>
            <a:fillRect/>
          </a:stretch>
        </p:blipFill>
        <p:spPr>
          <a:xfrm>
            <a:off x="2134644" y="2492377"/>
            <a:ext cx="2233001" cy="1488667"/>
          </a:xfrm>
          <a:prstGeom prst="rect">
            <a:avLst/>
          </a:prstGeom>
        </p:spPr>
      </p:pic>
      <p:pic>
        <p:nvPicPr>
          <p:cNvPr id="12" name="Picture 11">
            <a:extLst>
              <a:ext uri="{FF2B5EF4-FFF2-40B4-BE49-F238E27FC236}">
                <a16:creationId xmlns:a16="http://schemas.microsoft.com/office/drawing/2014/main" id="{2DBB3AF7-92C9-755E-EF18-D38A3D68802B}"/>
              </a:ext>
            </a:extLst>
          </p:cNvPr>
          <p:cNvPicPr>
            <a:picLocks noChangeAspect="1"/>
          </p:cNvPicPr>
          <p:nvPr/>
        </p:nvPicPr>
        <p:blipFill>
          <a:blip r:embed="rId5"/>
          <a:stretch>
            <a:fillRect/>
          </a:stretch>
        </p:blipFill>
        <p:spPr>
          <a:xfrm>
            <a:off x="4449901" y="2492377"/>
            <a:ext cx="2189001" cy="1460047"/>
          </a:xfrm>
          <a:prstGeom prst="rect">
            <a:avLst/>
          </a:prstGeom>
        </p:spPr>
      </p:pic>
      <p:pic>
        <p:nvPicPr>
          <p:cNvPr id="13" name="Picture 12">
            <a:extLst>
              <a:ext uri="{FF2B5EF4-FFF2-40B4-BE49-F238E27FC236}">
                <a16:creationId xmlns:a16="http://schemas.microsoft.com/office/drawing/2014/main" id="{6D8B4B43-E5A0-A73D-D275-4E863EE88F5F}"/>
              </a:ext>
            </a:extLst>
          </p:cNvPr>
          <p:cNvPicPr>
            <a:picLocks noChangeAspect="1"/>
          </p:cNvPicPr>
          <p:nvPr/>
        </p:nvPicPr>
        <p:blipFill>
          <a:blip r:embed="rId6"/>
          <a:stretch>
            <a:fillRect/>
          </a:stretch>
        </p:blipFill>
        <p:spPr>
          <a:xfrm>
            <a:off x="6721157" y="2492377"/>
            <a:ext cx="2360456" cy="1459149"/>
          </a:xfrm>
          <a:prstGeom prst="rect">
            <a:avLst/>
          </a:prstGeom>
        </p:spPr>
      </p:pic>
      <p:pic>
        <p:nvPicPr>
          <p:cNvPr id="14" name="Picture 13">
            <a:extLst>
              <a:ext uri="{FF2B5EF4-FFF2-40B4-BE49-F238E27FC236}">
                <a16:creationId xmlns:a16="http://schemas.microsoft.com/office/drawing/2014/main" id="{A553D1E1-03EC-F5CF-9DA4-E3464B6854E7}"/>
              </a:ext>
            </a:extLst>
          </p:cNvPr>
          <p:cNvPicPr>
            <a:picLocks noChangeAspect="1"/>
          </p:cNvPicPr>
          <p:nvPr/>
        </p:nvPicPr>
        <p:blipFill>
          <a:blip r:embed="rId7"/>
          <a:stretch>
            <a:fillRect/>
          </a:stretch>
        </p:blipFill>
        <p:spPr>
          <a:xfrm>
            <a:off x="62386" y="4070604"/>
            <a:ext cx="1990001" cy="1321485"/>
          </a:xfrm>
          <a:prstGeom prst="rect">
            <a:avLst/>
          </a:prstGeom>
        </p:spPr>
      </p:pic>
      <p:pic>
        <p:nvPicPr>
          <p:cNvPr id="16" name="Picture 15">
            <a:extLst>
              <a:ext uri="{FF2B5EF4-FFF2-40B4-BE49-F238E27FC236}">
                <a16:creationId xmlns:a16="http://schemas.microsoft.com/office/drawing/2014/main" id="{D46E4FE8-9286-2165-E9B2-59746680F53B}"/>
              </a:ext>
            </a:extLst>
          </p:cNvPr>
          <p:cNvPicPr>
            <a:picLocks noChangeAspect="1"/>
          </p:cNvPicPr>
          <p:nvPr/>
        </p:nvPicPr>
        <p:blipFill rotWithShape="1">
          <a:blip r:embed="rId8"/>
          <a:srcRect b="20887"/>
          <a:stretch/>
        </p:blipFill>
        <p:spPr>
          <a:xfrm>
            <a:off x="2134644" y="4066771"/>
            <a:ext cx="2233000" cy="1321485"/>
          </a:xfrm>
          <a:prstGeom prst="rect">
            <a:avLst/>
          </a:prstGeom>
        </p:spPr>
      </p:pic>
      <p:pic>
        <p:nvPicPr>
          <p:cNvPr id="17" name="Picture 16">
            <a:extLst>
              <a:ext uri="{FF2B5EF4-FFF2-40B4-BE49-F238E27FC236}">
                <a16:creationId xmlns:a16="http://schemas.microsoft.com/office/drawing/2014/main" id="{66685D79-52CC-D9A5-E7AB-68A6D31DAEBF}"/>
              </a:ext>
            </a:extLst>
          </p:cNvPr>
          <p:cNvPicPr>
            <a:picLocks noChangeAspect="1"/>
          </p:cNvPicPr>
          <p:nvPr/>
        </p:nvPicPr>
        <p:blipFill rotWithShape="1">
          <a:blip r:embed="rId9"/>
          <a:srcRect b="19403"/>
          <a:stretch/>
        </p:blipFill>
        <p:spPr>
          <a:xfrm>
            <a:off x="4449901" y="4066772"/>
            <a:ext cx="2189001" cy="1321484"/>
          </a:xfrm>
          <a:prstGeom prst="rect">
            <a:avLst/>
          </a:prstGeom>
        </p:spPr>
      </p:pic>
      <p:pic>
        <p:nvPicPr>
          <p:cNvPr id="18" name="Picture 17">
            <a:extLst>
              <a:ext uri="{FF2B5EF4-FFF2-40B4-BE49-F238E27FC236}">
                <a16:creationId xmlns:a16="http://schemas.microsoft.com/office/drawing/2014/main" id="{710DB34D-6068-F970-EDFE-C7614F039F13}"/>
              </a:ext>
            </a:extLst>
          </p:cNvPr>
          <p:cNvPicPr>
            <a:picLocks noChangeAspect="1"/>
          </p:cNvPicPr>
          <p:nvPr/>
        </p:nvPicPr>
        <p:blipFill rotWithShape="1">
          <a:blip r:embed="rId10"/>
          <a:srcRect b="25354"/>
          <a:stretch/>
        </p:blipFill>
        <p:spPr>
          <a:xfrm>
            <a:off x="6721157" y="4066771"/>
            <a:ext cx="2360455" cy="1321484"/>
          </a:xfrm>
          <a:prstGeom prst="rect">
            <a:avLst/>
          </a:prstGeom>
        </p:spPr>
      </p:pic>
      <p:pic>
        <p:nvPicPr>
          <p:cNvPr id="19" name="Picture 18">
            <a:extLst>
              <a:ext uri="{FF2B5EF4-FFF2-40B4-BE49-F238E27FC236}">
                <a16:creationId xmlns:a16="http://schemas.microsoft.com/office/drawing/2014/main" id="{48F1DA55-4A34-01F7-A73C-318C4CE3BA83}"/>
              </a:ext>
            </a:extLst>
          </p:cNvPr>
          <p:cNvPicPr>
            <a:picLocks noChangeAspect="1"/>
          </p:cNvPicPr>
          <p:nvPr/>
        </p:nvPicPr>
        <p:blipFill>
          <a:blip r:embed="rId11"/>
          <a:stretch>
            <a:fillRect/>
          </a:stretch>
        </p:blipFill>
        <p:spPr>
          <a:xfrm>
            <a:off x="62385" y="5495305"/>
            <a:ext cx="1990001" cy="1324595"/>
          </a:xfrm>
          <a:prstGeom prst="rect">
            <a:avLst/>
          </a:prstGeom>
        </p:spPr>
      </p:pic>
      <p:pic>
        <p:nvPicPr>
          <p:cNvPr id="20" name="Picture 19">
            <a:extLst>
              <a:ext uri="{FF2B5EF4-FFF2-40B4-BE49-F238E27FC236}">
                <a16:creationId xmlns:a16="http://schemas.microsoft.com/office/drawing/2014/main" id="{13A83883-80C2-3C5D-C8F5-5258E6AD0AE7}"/>
              </a:ext>
            </a:extLst>
          </p:cNvPr>
          <p:cNvPicPr>
            <a:picLocks noChangeAspect="1"/>
          </p:cNvPicPr>
          <p:nvPr/>
        </p:nvPicPr>
        <p:blipFill rotWithShape="1">
          <a:blip r:embed="rId12"/>
          <a:srcRect b="9358"/>
          <a:stretch/>
        </p:blipFill>
        <p:spPr>
          <a:xfrm>
            <a:off x="4449901" y="5495305"/>
            <a:ext cx="2189001" cy="1321485"/>
          </a:xfrm>
          <a:prstGeom prst="rect">
            <a:avLst/>
          </a:prstGeom>
        </p:spPr>
      </p:pic>
      <p:pic>
        <p:nvPicPr>
          <p:cNvPr id="21" name="Picture 20">
            <a:extLst>
              <a:ext uri="{FF2B5EF4-FFF2-40B4-BE49-F238E27FC236}">
                <a16:creationId xmlns:a16="http://schemas.microsoft.com/office/drawing/2014/main" id="{4222157A-ED66-63B6-F18B-B329CC87B837}"/>
              </a:ext>
            </a:extLst>
          </p:cNvPr>
          <p:cNvPicPr>
            <a:picLocks noChangeAspect="1"/>
          </p:cNvPicPr>
          <p:nvPr/>
        </p:nvPicPr>
        <p:blipFill rotWithShape="1">
          <a:blip r:embed="rId13"/>
          <a:srcRect b="21093"/>
          <a:stretch/>
        </p:blipFill>
        <p:spPr>
          <a:xfrm>
            <a:off x="2134644" y="5495305"/>
            <a:ext cx="2233000" cy="1321485"/>
          </a:xfrm>
          <a:prstGeom prst="rect">
            <a:avLst/>
          </a:prstGeom>
        </p:spPr>
      </p:pic>
      <p:pic>
        <p:nvPicPr>
          <p:cNvPr id="22" name="Picture 21">
            <a:extLst>
              <a:ext uri="{FF2B5EF4-FFF2-40B4-BE49-F238E27FC236}">
                <a16:creationId xmlns:a16="http://schemas.microsoft.com/office/drawing/2014/main" id="{AB156EBC-0CEB-2D42-221D-D4B411D3D52A}"/>
              </a:ext>
            </a:extLst>
          </p:cNvPr>
          <p:cNvPicPr>
            <a:picLocks noChangeAspect="1"/>
          </p:cNvPicPr>
          <p:nvPr/>
        </p:nvPicPr>
        <p:blipFill rotWithShape="1">
          <a:blip r:embed="rId14"/>
          <a:srcRect t="13101" b="11169"/>
          <a:stretch/>
        </p:blipFill>
        <p:spPr>
          <a:xfrm>
            <a:off x="6721156" y="5495305"/>
            <a:ext cx="2360455" cy="1321485"/>
          </a:xfrm>
          <a:prstGeom prst="rect">
            <a:avLst/>
          </a:prstGeom>
        </p:spPr>
      </p:pic>
    </p:spTree>
    <p:extLst>
      <p:ext uri="{BB962C8B-B14F-4D97-AF65-F5344CB8AC3E}">
        <p14:creationId xmlns:p14="http://schemas.microsoft.com/office/powerpoint/2010/main" val="27351972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2C394A6C-0273-16E3-5006-DEF757576BD4}"/>
              </a:ext>
            </a:extLst>
          </p:cNvPr>
          <p:cNvGrpSpPr/>
          <p:nvPr/>
        </p:nvGrpSpPr>
        <p:grpSpPr>
          <a:xfrm>
            <a:off x="0" y="-9525"/>
            <a:ext cx="9144004" cy="1345501"/>
            <a:chOff x="0" y="-9525"/>
            <a:chExt cx="9144004" cy="1345501"/>
          </a:xfrm>
        </p:grpSpPr>
        <p:pic>
          <p:nvPicPr>
            <p:cNvPr id="5" name="Picture 4" descr="A group of glasses of beer next to a barrel&#10;&#10;Description automatically generated">
              <a:extLst>
                <a:ext uri="{FF2B5EF4-FFF2-40B4-BE49-F238E27FC236}">
                  <a16:creationId xmlns:a16="http://schemas.microsoft.com/office/drawing/2014/main" id="{5FCCBEF3-084E-30BD-69A6-66F4082760DF}"/>
                </a:ext>
              </a:extLst>
            </p:cNvPr>
            <p:cNvPicPr>
              <a:picLocks noChangeAspect="1"/>
            </p:cNvPicPr>
            <p:nvPr/>
          </p:nvPicPr>
          <p:blipFill rotWithShape="1">
            <a:blip r:embed="rId3">
              <a:extLst>
                <a:ext uri="{28A0092B-C50C-407E-A947-70E740481C1C}">
                  <a14:useLocalDpi xmlns:a14="http://schemas.microsoft.com/office/drawing/2010/main" val="0"/>
                </a:ext>
              </a:extLst>
            </a:blip>
            <a:srcRect l="86905" t="-1" r="-1" b="33333"/>
            <a:stretch/>
          </p:blipFill>
          <p:spPr>
            <a:xfrm rot="16200000">
              <a:off x="1613250" y="-1622775"/>
              <a:ext cx="1345501" cy="4572002"/>
            </a:xfrm>
            <a:prstGeom prst="rect">
              <a:avLst/>
            </a:prstGeom>
          </p:spPr>
        </p:pic>
        <p:pic>
          <p:nvPicPr>
            <p:cNvPr id="6" name="Picture 5" descr="A group of glasses of beer next to a barrel&#10;&#10;Description automatically generated">
              <a:extLst>
                <a:ext uri="{FF2B5EF4-FFF2-40B4-BE49-F238E27FC236}">
                  <a16:creationId xmlns:a16="http://schemas.microsoft.com/office/drawing/2014/main" id="{A235DD66-457F-CB85-4B74-7118A0FC8CED}"/>
                </a:ext>
              </a:extLst>
            </p:cNvPr>
            <p:cNvPicPr>
              <a:picLocks noChangeAspect="1"/>
            </p:cNvPicPr>
            <p:nvPr/>
          </p:nvPicPr>
          <p:blipFill rotWithShape="1">
            <a:blip r:embed="rId3">
              <a:extLst>
                <a:ext uri="{28A0092B-C50C-407E-A947-70E740481C1C}">
                  <a14:useLocalDpi xmlns:a14="http://schemas.microsoft.com/office/drawing/2010/main" val="0"/>
                </a:ext>
              </a:extLst>
            </a:blip>
            <a:srcRect l="86905" t="-1" r="-1" b="33333"/>
            <a:stretch/>
          </p:blipFill>
          <p:spPr>
            <a:xfrm rot="16200000">
              <a:off x="6185252" y="-1622775"/>
              <a:ext cx="1345501" cy="4572002"/>
            </a:xfrm>
            <a:prstGeom prst="rect">
              <a:avLst/>
            </a:prstGeom>
          </p:spPr>
        </p:pic>
      </p:grpSp>
      <p:sp>
        <p:nvSpPr>
          <p:cNvPr id="2" name="Title 1">
            <a:extLst>
              <a:ext uri="{FF2B5EF4-FFF2-40B4-BE49-F238E27FC236}">
                <a16:creationId xmlns:a16="http://schemas.microsoft.com/office/drawing/2014/main" id="{13EBFBAB-7D21-FC7F-0D14-3DF13D7305AF}"/>
              </a:ext>
            </a:extLst>
          </p:cNvPr>
          <p:cNvSpPr>
            <a:spLocks noGrp="1"/>
          </p:cNvSpPr>
          <p:nvPr>
            <p:ph type="title"/>
          </p:nvPr>
        </p:nvSpPr>
        <p:spPr>
          <a:xfrm>
            <a:off x="628650" y="360364"/>
            <a:ext cx="7886700" cy="754062"/>
          </a:xfrm>
        </p:spPr>
        <p:txBody>
          <a:bodyPr>
            <a:noAutofit/>
          </a:bodyPr>
          <a:lstStyle/>
          <a:p>
            <a:r>
              <a:rPr lang="en-CA" sz="3200" dirty="0">
                <a:solidFill>
                  <a:schemeClr val="bg1"/>
                </a:solidFill>
              </a:rPr>
              <a:t>Austin 20-Year Home Price Index Growth Is Comparable to the U.S. Average</a:t>
            </a:r>
          </a:p>
        </p:txBody>
      </p:sp>
      <p:sp>
        <p:nvSpPr>
          <p:cNvPr id="4" name="Slide Number Placeholder 3">
            <a:extLst>
              <a:ext uri="{FF2B5EF4-FFF2-40B4-BE49-F238E27FC236}">
                <a16:creationId xmlns:a16="http://schemas.microsoft.com/office/drawing/2014/main" id="{75AA816B-8F97-9D08-763A-AEE33454C648}"/>
              </a:ext>
            </a:extLst>
          </p:cNvPr>
          <p:cNvSpPr>
            <a:spLocks noGrp="1"/>
          </p:cNvSpPr>
          <p:nvPr>
            <p:ph type="sldNum" sz="quarter" idx="12"/>
          </p:nvPr>
        </p:nvSpPr>
        <p:spPr/>
        <p:txBody>
          <a:bodyPr/>
          <a:lstStyle/>
          <a:p>
            <a:fld id="{E32D28F8-53AE-4234-9393-E5F6E52213FC}" type="slidenum">
              <a:rPr lang="en-CA" smtClean="0"/>
              <a:t>1</a:t>
            </a:fld>
            <a:endParaRPr lang="en-CA"/>
          </a:p>
        </p:txBody>
      </p:sp>
      <p:sp>
        <p:nvSpPr>
          <p:cNvPr id="15" name="TextBox 14">
            <a:extLst>
              <a:ext uri="{FF2B5EF4-FFF2-40B4-BE49-F238E27FC236}">
                <a16:creationId xmlns:a16="http://schemas.microsoft.com/office/drawing/2014/main" id="{F2160F15-230B-C8F1-93A7-5A5823ECD20C}"/>
              </a:ext>
            </a:extLst>
          </p:cNvPr>
          <p:cNvSpPr txBox="1"/>
          <p:nvPr/>
        </p:nvSpPr>
        <p:spPr>
          <a:xfrm>
            <a:off x="80956" y="6645953"/>
            <a:ext cx="3946914" cy="210215"/>
          </a:xfrm>
          <a:prstGeom prst="rect">
            <a:avLst/>
          </a:prstGeom>
          <a:noFill/>
        </p:spPr>
        <p:txBody>
          <a:bodyPr wrap="none" rtlCol="0">
            <a:spAutoFit/>
          </a:bodyPr>
          <a:lstStyle/>
          <a:p>
            <a:r>
              <a:rPr lang="en-CA" sz="800" dirty="0">
                <a:hlinkClick r:id="rId4"/>
              </a:rPr>
              <a:t>https://www.visualcapitalist.com/20-years-of-home-price-changes-in-every-u-s-city/</a:t>
            </a:r>
            <a:endParaRPr lang="en-CA" sz="800" dirty="0"/>
          </a:p>
          <a:p>
            <a:endParaRPr lang="en-CA" sz="800" dirty="0"/>
          </a:p>
        </p:txBody>
      </p:sp>
      <p:pic>
        <p:nvPicPr>
          <p:cNvPr id="18" name="Picture 17">
            <a:extLst>
              <a:ext uri="{FF2B5EF4-FFF2-40B4-BE49-F238E27FC236}">
                <a16:creationId xmlns:a16="http://schemas.microsoft.com/office/drawing/2014/main" id="{7A2104FD-6613-9083-A303-C280684551E2}"/>
              </a:ext>
            </a:extLst>
          </p:cNvPr>
          <p:cNvPicPr>
            <a:picLocks noChangeAspect="1"/>
          </p:cNvPicPr>
          <p:nvPr/>
        </p:nvPicPr>
        <p:blipFill>
          <a:blip r:embed="rId5"/>
          <a:stretch>
            <a:fillRect/>
          </a:stretch>
        </p:blipFill>
        <p:spPr>
          <a:xfrm>
            <a:off x="147969" y="1358808"/>
            <a:ext cx="6466737" cy="5152516"/>
          </a:xfrm>
          <a:prstGeom prst="rect">
            <a:avLst/>
          </a:prstGeom>
        </p:spPr>
      </p:pic>
      <p:sp>
        <p:nvSpPr>
          <p:cNvPr id="22" name="Rectangle 21">
            <a:extLst>
              <a:ext uri="{FF2B5EF4-FFF2-40B4-BE49-F238E27FC236}">
                <a16:creationId xmlns:a16="http://schemas.microsoft.com/office/drawing/2014/main" id="{AB579C30-D291-15F1-EDFA-2816AC45C0D5}"/>
              </a:ext>
            </a:extLst>
          </p:cNvPr>
          <p:cNvSpPr/>
          <p:nvPr/>
        </p:nvSpPr>
        <p:spPr>
          <a:xfrm>
            <a:off x="6290268" y="3661631"/>
            <a:ext cx="309955" cy="952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3" name="Oval 22">
            <a:extLst>
              <a:ext uri="{FF2B5EF4-FFF2-40B4-BE49-F238E27FC236}">
                <a16:creationId xmlns:a16="http://schemas.microsoft.com/office/drawing/2014/main" id="{E3778340-D0F6-DE49-8FDD-7FCB2346B400}"/>
              </a:ext>
            </a:extLst>
          </p:cNvPr>
          <p:cNvSpPr/>
          <p:nvPr/>
        </p:nvSpPr>
        <p:spPr>
          <a:xfrm>
            <a:off x="6195596" y="3613522"/>
            <a:ext cx="118906" cy="115235"/>
          </a:xfrm>
          <a:prstGeom prst="ellips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aphicFrame>
        <p:nvGraphicFramePr>
          <p:cNvPr id="27" name="Table 27">
            <a:extLst>
              <a:ext uri="{FF2B5EF4-FFF2-40B4-BE49-F238E27FC236}">
                <a16:creationId xmlns:a16="http://schemas.microsoft.com/office/drawing/2014/main" id="{86C38BD2-67AA-8F05-F9DF-9F5B717FFB6A}"/>
              </a:ext>
            </a:extLst>
          </p:cNvPr>
          <p:cNvGraphicFramePr>
            <a:graphicFrameLocks noGrp="1"/>
          </p:cNvGraphicFramePr>
          <p:nvPr>
            <p:extLst>
              <p:ext uri="{D42A27DB-BD31-4B8C-83A1-F6EECF244321}">
                <p14:modId xmlns:p14="http://schemas.microsoft.com/office/powerpoint/2010/main" val="2034986011"/>
              </p:ext>
            </p:extLst>
          </p:nvPr>
        </p:nvGraphicFramePr>
        <p:xfrm>
          <a:off x="6409174" y="1456281"/>
          <a:ext cx="2639635" cy="3040052"/>
        </p:xfrm>
        <a:graphic>
          <a:graphicData uri="http://schemas.openxmlformats.org/drawingml/2006/table">
            <a:tbl>
              <a:tblPr firstRow="1" bandRow="1">
                <a:tableStyleId>{21E4AEA4-8DFA-4A89-87EB-49C32662AFE0}</a:tableStyleId>
              </a:tblPr>
              <a:tblGrid>
                <a:gridCol w="1014036">
                  <a:extLst>
                    <a:ext uri="{9D8B030D-6E8A-4147-A177-3AD203B41FA5}">
                      <a16:colId xmlns:a16="http://schemas.microsoft.com/office/drawing/2014/main" val="1046780340"/>
                    </a:ext>
                  </a:extLst>
                </a:gridCol>
                <a:gridCol w="806450">
                  <a:extLst>
                    <a:ext uri="{9D8B030D-6E8A-4147-A177-3AD203B41FA5}">
                      <a16:colId xmlns:a16="http://schemas.microsoft.com/office/drawing/2014/main" val="3298706223"/>
                    </a:ext>
                  </a:extLst>
                </a:gridCol>
                <a:gridCol w="819149">
                  <a:extLst>
                    <a:ext uri="{9D8B030D-6E8A-4147-A177-3AD203B41FA5}">
                      <a16:colId xmlns:a16="http://schemas.microsoft.com/office/drawing/2014/main" val="285947589"/>
                    </a:ext>
                  </a:extLst>
                </a:gridCol>
              </a:tblGrid>
              <a:tr h="580155">
                <a:tc>
                  <a:txBody>
                    <a:bodyPr/>
                    <a:lstStyle/>
                    <a:p>
                      <a:pPr algn="ctr"/>
                      <a:endParaRPr lang="en-CA" sz="1600" dirty="0"/>
                    </a:p>
                  </a:txBody>
                  <a:tcPr marL="36000" marR="36000" marT="36000" marB="36000" anchor="ctr"/>
                </a:tc>
                <a:tc>
                  <a:txBody>
                    <a:bodyPr/>
                    <a:lstStyle/>
                    <a:p>
                      <a:pPr algn="ctr"/>
                      <a:r>
                        <a:rPr lang="en-CA" sz="1600" dirty="0"/>
                        <a:t>Austin, TX </a:t>
                      </a:r>
                    </a:p>
                  </a:txBody>
                  <a:tcPr marL="36000" marR="36000" marT="36000" marB="36000" anchor="ctr"/>
                </a:tc>
                <a:tc>
                  <a:txBody>
                    <a:bodyPr/>
                    <a:lstStyle/>
                    <a:p>
                      <a:pPr algn="ctr"/>
                      <a:r>
                        <a:rPr lang="en-CA" sz="1600" dirty="0"/>
                        <a:t>U.S. Avg. </a:t>
                      </a:r>
                    </a:p>
                  </a:txBody>
                  <a:tcPr marL="36000" marR="36000" marT="36000" marB="36000" anchor="ctr"/>
                </a:tc>
                <a:extLst>
                  <a:ext uri="{0D108BD9-81ED-4DB2-BD59-A6C34878D82A}">
                    <a16:rowId xmlns:a16="http://schemas.microsoft.com/office/drawing/2014/main" val="2194063371"/>
                  </a:ext>
                </a:extLst>
              </a:tr>
              <a:tr h="1168697">
                <a:tc>
                  <a:txBody>
                    <a:bodyPr/>
                    <a:lstStyle/>
                    <a:p>
                      <a:pPr algn="ctr"/>
                      <a:r>
                        <a:rPr lang="en-CA" sz="1600" dirty="0"/>
                        <a:t>Difference Jan 2000 – Aug 2020</a:t>
                      </a:r>
                    </a:p>
                  </a:txBody>
                  <a:tcPr marL="36000" marR="36000" marT="36000" marB="36000" anchor="ctr"/>
                </a:tc>
                <a:tc>
                  <a:txBody>
                    <a:bodyPr/>
                    <a:lstStyle/>
                    <a:p>
                      <a:pPr algn="ctr"/>
                      <a:r>
                        <a:rPr lang="en-CA" sz="1600" b="1" dirty="0"/>
                        <a:t>+96%</a:t>
                      </a:r>
                    </a:p>
                  </a:txBody>
                  <a:tcPr marL="36000" marR="36000" marT="36000" marB="36000" anchor="ctr"/>
                </a:tc>
                <a:tc>
                  <a:txBody>
                    <a:bodyPr/>
                    <a:lstStyle/>
                    <a:p>
                      <a:pPr algn="ctr"/>
                      <a:r>
                        <a:rPr lang="en-CA" sz="1600" b="1" dirty="0"/>
                        <a:t>+103%</a:t>
                      </a:r>
                    </a:p>
                  </a:txBody>
                  <a:tcPr marL="36000" marR="36000" marT="36000" marB="36000" anchor="ctr"/>
                </a:tc>
                <a:extLst>
                  <a:ext uri="{0D108BD9-81ED-4DB2-BD59-A6C34878D82A}">
                    <a16:rowId xmlns:a16="http://schemas.microsoft.com/office/drawing/2014/main" val="3660637818"/>
                  </a:ext>
                </a:extLst>
              </a:tr>
              <a:tr h="1070716">
                <a:tc>
                  <a:txBody>
                    <a:bodyPr/>
                    <a:lstStyle/>
                    <a:p>
                      <a:pPr algn="ctr"/>
                      <a:r>
                        <a:rPr lang="en-CA" sz="1600" dirty="0"/>
                        <a:t>Home Price Index (Aug 2020)</a:t>
                      </a:r>
                    </a:p>
                  </a:txBody>
                  <a:tcPr marL="36000" marR="36000" marT="36000" marB="36000" anchor="ctr"/>
                </a:tc>
                <a:tc>
                  <a:txBody>
                    <a:bodyPr/>
                    <a:lstStyle/>
                    <a:p>
                      <a:pPr algn="ctr"/>
                      <a:r>
                        <a:rPr lang="en-CA" sz="1600" b="1" dirty="0"/>
                        <a:t>$357k</a:t>
                      </a:r>
                    </a:p>
                  </a:txBody>
                  <a:tcPr marL="36000" marR="36000" marT="36000" marB="36000" anchor="ctr"/>
                </a:tc>
                <a:tc>
                  <a:txBody>
                    <a:bodyPr/>
                    <a:lstStyle/>
                    <a:p>
                      <a:pPr algn="ctr"/>
                      <a:r>
                        <a:rPr lang="en-CA" sz="1600" b="1" dirty="0"/>
                        <a:t>$257k</a:t>
                      </a:r>
                    </a:p>
                  </a:txBody>
                  <a:tcPr marL="36000" marR="36000" marT="36000" marB="36000" anchor="ctr"/>
                </a:tc>
                <a:extLst>
                  <a:ext uri="{0D108BD9-81ED-4DB2-BD59-A6C34878D82A}">
                    <a16:rowId xmlns:a16="http://schemas.microsoft.com/office/drawing/2014/main" val="4252522657"/>
                  </a:ext>
                </a:extLst>
              </a:tr>
            </a:tbl>
          </a:graphicData>
        </a:graphic>
      </p:graphicFrame>
      <p:sp>
        <p:nvSpPr>
          <p:cNvPr id="28" name="Rectangle 27">
            <a:extLst>
              <a:ext uri="{FF2B5EF4-FFF2-40B4-BE49-F238E27FC236}">
                <a16:creationId xmlns:a16="http://schemas.microsoft.com/office/drawing/2014/main" id="{1222358C-F672-7F9B-3B89-7DE9CD59E390}"/>
              </a:ext>
            </a:extLst>
          </p:cNvPr>
          <p:cNvSpPr/>
          <p:nvPr/>
        </p:nvSpPr>
        <p:spPr>
          <a:xfrm>
            <a:off x="3123182" y="4977510"/>
            <a:ext cx="977818" cy="293973"/>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CA" sz="1400" dirty="0">
                <a:solidFill>
                  <a:srgbClr val="FF0000"/>
                </a:solidFill>
              </a:rPr>
              <a:t>Austin, TX</a:t>
            </a:r>
          </a:p>
        </p:txBody>
      </p:sp>
      <p:sp>
        <p:nvSpPr>
          <p:cNvPr id="29" name="Rectangle 28">
            <a:extLst>
              <a:ext uri="{FF2B5EF4-FFF2-40B4-BE49-F238E27FC236}">
                <a16:creationId xmlns:a16="http://schemas.microsoft.com/office/drawing/2014/main" id="{BD95FA7D-A150-4B07-645F-438F1AC2F057}"/>
              </a:ext>
            </a:extLst>
          </p:cNvPr>
          <p:cNvSpPr/>
          <p:nvPr/>
        </p:nvSpPr>
        <p:spPr>
          <a:xfrm>
            <a:off x="3123182" y="3775916"/>
            <a:ext cx="977818" cy="293973"/>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CA" sz="1400" dirty="0">
                <a:solidFill>
                  <a:sysClr val="windowText" lastClr="000000"/>
                </a:solidFill>
              </a:rPr>
              <a:t>U.S. Avg.</a:t>
            </a:r>
          </a:p>
        </p:txBody>
      </p:sp>
      <p:sp>
        <p:nvSpPr>
          <p:cNvPr id="31" name="TextBox 30">
            <a:extLst>
              <a:ext uri="{FF2B5EF4-FFF2-40B4-BE49-F238E27FC236}">
                <a16:creationId xmlns:a16="http://schemas.microsoft.com/office/drawing/2014/main" id="{B0F33438-0E93-7C27-CF4C-44D9FBC61141}"/>
              </a:ext>
            </a:extLst>
          </p:cNvPr>
          <p:cNvSpPr txBox="1"/>
          <p:nvPr/>
        </p:nvSpPr>
        <p:spPr>
          <a:xfrm>
            <a:off x="677749" y="1375716"/>
            <a:ext cx="5621738" cy="646331"/>
          </a:xfrm>
          <a:prstGeom prst="rect">
            <a:avLst/>
          </a:prstGeom>
          <a:solidFill>
            <a:schemeClr val="bg1"/>
          </a:solidFill>
        </p:spPr>
        <p:txBody>
          <a:bodyPr wrap="square" lIns="0" rIns="0">
            <a:spAutoFit/>
          </a:bodyPr>
          <a:lstStyle/>
          <a:p>
            <a:pPr algn="ctr"/>
            <a:r>
              <a:rPr lang="en-US" b="1" dirty="0"/>
              <a:t>Home Price Index Change Across U.S. Metro Areas: Jan 2000 – Aug 2020</a:t>
            </a:r>
            <a:endParaRPr lang="en-CA" b="1" dirty="0"/>
          </a:p>
        </p:txBody>
      </p:sp>
      <p:sp>
        <p:nvSpPr>
          <p:cNvPr id="1024" name="Rectangle 1023">
            <a:extLst>
              <a:ext uri="{FF2B5EF4-FFF2-40B4-BE49-F238E27FC236}">
                <a16:creationId xmlns:a16="http://schemas.microsoft.com/office/drawing/2014/main" id="{4EE12FE0-E196-A6AA-E254-0343E893E426}"/>
              </a:ext>
            </a:extLst>
          </p:cNvPr>
          <p:cNvSpPr/>
          <p:nvPr/>
        </p:nvSpPr>
        <p:spPr>
          <a:xfrm>
            <a:off x="6580073" y="5778293"/>
            <a:ext cx="2415958" cy="534580"/>
          </a:xfrm>
          <a:prstGeom prst="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CA" sz="1400" b="1" i="1" dirty="0">
                <a:solidFill>
                  <a:sysClr val="windowText" lastClr="000000"/>
                </a:solidFill>
              </a:rPr>
              <a:t>Our dataset was scraped in Jan 2021</a:t>
            </a:r>
          </a:p>
        </p:txBody>
      </p:sp>
      <p:pic>
        <p:nvPicPr>
          <p:cNvPr id="3" name="Picture 2">
            <a:extLst>
              <a:ext uri="{FF2B5EF4-FFF2-40B4-BE49-F238E27FC236}">
                <a16:creationId xmlns:a16="http://schemas.microsoft.com/office/drawing/2014/main" id="{EC8336BF-98F8-5DC8-EFBA-7B90835A5D8C}"/>
              </a:ext>
            </a:extLst>
          </p:cNvPr>
          <p:cNvPicPr>
            <a:picLocks noChangeAspect="1"/>
          </p:cNvPicPr>
          <p:nvPr/>
        </p:nvPicPr>
        <p:blipFill rotWithShape="1">
          <a:blip r:embed="rId6"/>
          <a:srcRect b="11168"/>
          <a:stretch/>
        </p:blipFill>
        <p:spPr>
          <a:xfrm>
            <a:off x="6876558" y="4511217"/>
            <a:ext cx="1990001" cy="1226557"/>
          </a:xfrm>
          <a:prstGeom prst="rect">
            <a:avLst/>
          </a:prstGeom>
        </p:spPr>
      </p:pic>
    </p:spTree>
    <p:extLst>
      <p:ext uri="{BB962C8B-B14F-4D97-AF65-F5344CB8AC3E}">
        <p14:creationId xmlns:p14="http://schemas.microsoft.com/office/powerpoint/2010/main" val="37046121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66A6DCD8-0824-96C5-5DCC-729CE7A79D3A}"/>
              </a:ext>
            </a:extLst>
          </p:cNvPr>
          <p:cNvPicPr>
            <a:picLocks noChangeAspect="1"/>
          </p:cNvPicPr>
          <p:nvPr/>
        </p:nvPicPr>
        <p:blipFill>
          <a:blip r:embed="rId3"/>
          <a:stretch>
            <a:fillRect/>
          </a:stretch>
        </p:blipFill>
        <p:spPr>
          <a:xfrm>
            <a:off x="2195235" y="1563642"/>
            <a:ext cx="6870023" cy="4344779"/>
          </a:xfrm>
          <a:prstGeom prst="rect">
            <a:avLst/>
          </a:prstGeom>
        </p:spPr>
      </p:pic>
      <p:grpSp>
        <p:nvGrpSpPr>
          <p:cNvPr id="7" name="Group 6">
            <a:extLst>
              <a:ext uri="{FF2B5EF4-FFF2-40B4-BE49-F238E27FC236}">
                <a16:creationId xmlns:a16="http://schemas.microsoft.com/office/drawing/2014/main" id="{2C394A6C-0273-16E3-5006-DEF757576BD4}"/>
              </a:ext>
            </a:extLst>
          </p:cNvPr>
          <p:cNvGrpSpPr/>
          <p:nvPr/>
        </p:nvGrpSpPr>
        <p:grpSpPr>
          <a:xfrm>
            <a:off x="0" y="-9525"/>
            <a:ext cx="9144004" cy="1345501"/>
            <a:chOff x="0" y="-9525"/>
            <a:chExt cx="9144004" cy="1345501"/>
          </a:xfrm>
        </p:grpSpPr>
        <p:pic>
          <p:nvPicPr>
            <p:cNvPr id="5" name="Picture 4" descr="A group of glasses of beer next to a barrel&#10;&#10;Description automatically generated">
              <a:extLst>
                <a:ext uri="{FF2B5EF4-FFF2-40B4-BE49-F238E27FC236}">
                  <a16:creationId xmlns:a16="http://schemas.microsoft.com/office/drawing/2014/main" id="{5FCCBEF3-084E-30BD-69A6-66F4082760DF}"/>
                </a:ext>
              </a:extLst>
            </p:cNvPr>
            <p:cNvPicPr>
              <a:picLocks noChangeAspect="1"/>
            </p:cNvPicPr>
            <p:nvPr/>
          </p:nvPicPr>
          <p:blipFill rotWithShape="1">
            <a:blip r:embed="rId4">
              <a:extLst>
                <a:ext uri="{28A0092B-C50C-407E-A947-70E740481C1C}">
                  <a14:useLocalDpi xmlns:a14="http://schemas.microsoft.com/office/drawing/2010/main" val="0"/>
                </a:ext>
              </a:extLst>
            </a:blip>
            <a:srcRect l="86905" t="-1" r="-1" b="33333"/>
            <a:stretch/>
          </p:blipFill>
          <p:spPr>
            <a:xfrm rot="16200000">
              <a:off x="1613250" y="-1622775"/>
              <a:ext cx="1345501" cy="4572002"/>
            </a:xfrm>
            <a:prstGeom prst="rect">
              <a:avLst/>
            </a:prstGeom>
          </p:spPr>
        </p:pic>
        <p:pic>
          <p:nvPicPr>
            <p:cNvPr id="6" name="Picture 5" descr="A group of glasses of beer next to a barrel&#10;&#10;Description automatically generated">
              <a:extLst>
                <a:ext uri="{FF2B5EF4-FFF2-40B4-BE49-F238E27FC236}">
                  <a16:creationId xmlns:a16="http://schemas.microsoft.com/office/drawing/2014/main" id="{A235DD66-457F-CB85-4B74-7118A0FC8CED}"/>
                </a:ext>
              </a:extLst>
            </p:cNvPr>
            <p:cNvPicPr>
              <a:picLocks noChangeAspect="1"/>
            </p:cNvPicPr>
            <p:nvPr/>
          </p:nvPicPr>
          <p:blipFill rotWithShape="1">
            <a:blip r:embed="rId4">
              <a:extLst>
                <a:ext uri="{28A0092B-C50C-407E-A947-70E740481C1C}">
                  <a14:useLocalDpi xmlns:a14="http://schemas.microsoft.com/office/drawing/2010/main" val="0"/>
                </a:ext>
              </a:extLst>
            </a:blip>
            <a:srcRect l="86905" t="-1" r="-1" b="33333"/>
            <a:stretch/>
          </p:blipFill>
          <p:spPr>
            <a:xfrm rot="16200000">
              <a:off x="6185252" y="-1622775"/>
              <a:ext cx="1345501" cy="4572002"/>
            </a:xfrm>
            <a:prstGeom prst="rect">
              <a:avLst/>
            </a:prstGeom>
          </p:spPr>
        </p:pic>
      </p:grpSp>
      <p:sp>
        <p:nvSpPr>
          <p:cNvPr id="2" name="Title 1">
            <a:extLst>
              <a:ext uri="{FF2B5EF4-FFF2-40B4-BE49-F238E27FC236}">
                <a16:creationId xmlns:a16="http://schemas.microsoft.com/office/drawing/2014/main" id="{13EBFBAB-7D21-FC7F-0D14-3DF13D7305AF}"/>
              </a:ext>
            </a:extLst>
          </p:cNvPr>
          <p:cNvSpPr>
            <a:spLocks noGrp="1"/>
          </p:cNvSpPr>
          <p:nvPr>
            <p:ph type="title"/>
          </p:nvPr>
        </p:nvSpPr>
        <p:spPr>
          <a:xfrm>
            <a:off x="628650" y="360364"/>
            <a:ext cx="7886700" cy="754062"/>
          </a:xfrm>
        </p:spPr>
        <p:txBody>
          <a:bodyPr>
            <a:noAutofit/>
          </a:bodyPr>
          <a:lstStyle/>
          <a:p>
            <a:r>
              <a:rPr lang="en-CA" sz="3200" dirty="0">
                <a:solidFill>
                  <a:schemeClr val="bg1"/>
                </a:solidFill>
              </a:rPr>
              <a:t>Housing Properties Clustered Around Austin Based on Their Price Bracket</a:t>
            </a:r>
          </a:p>
        </p:txBody>
      </p:sp>
      <p:sp>
        <p:nvSpPr>
          <p:cNvPr id="4" name="Slide Number Placeholder 3">
            <a:extLst>
              <a:ext uri="{FF2B5EF4-FFF2-40B4-BE49-F238E27FC236}">
                <a16:creationId xmlns:a16="http://schemas.microsoft.com/office/drawing/2014/main" id="{75AA816B-8F97-9D08-763A-AEE33454C648}"/>
              </a:ext>
            </a:extLst>
          </p:cNvPr>
          <p:cNvSpPr>
            <a:spLocks noGrp="1"/>
          </p:cNvSpPr>
          <p:nvPr>
            <p:ph type="sldNum" sz="quarter" idx="12"/>
          </p:nvPr>
        </p:nvSpPr>
        <p:spPr/>
        <p:txBody>
          <a:bodyPr/>
          <a:lstStyle/>
          <a:p>
            <a:fld id="{E32D28F8-53AE-4234-9393-E5F6E52213FC}" type="slidenum">
              <a:rPr lang="en-CA" smtClean="0"/>
              <a:t>2</a:t>
            </a:fld>
            <a:endParaRPr lang="en-CA"/>
          </a:p>
        </p:txBody>
      </p:sp>
      <p:sp>
        <p:nvSpPr>
          <p:cNvPr id="9" name="TextBox 8">
            <a:extLst>
              <a:ext uri="{FF2B5EF4-FFF2-40B4-BE49-F238E27FC236}">
                <a16:creationId xmlns:a16="http://schemas.microsoft.com/office/drawing/2014/main" id="{CEBB9357-D8DE-9805-DF86-843C868DD79C}"/>
              </a:ext>
            </a:extLst>
          </p:cNvPr>
          <p:cNvSpPr txBox="1"/>
          <p:nvPr/>
        </p:nvSpPr>
        <p:spPr>
          <a:xfrm>
            <a:off x="4999056" y="3551365"/>
            <a:ext cx="902811" cy="369332"/>
          </a:xfrm>
          <a:prstGeom prst="rect">
            <a:avLst/>
          </a:prstGeom>
          <a:noFill/>
        </p:spPr>
        <p:txBody>
          <a:bodyPr wrap="none" rtlCol="0">
            <a:spAutoFit/>
          </a:bodyPr>
          <a:lstStyle/>
          <a:p>
            <a:r>
              <a:rPr lang="en-CA" b="1" dirty="0"/>
              <a:t>Austin</a:t>
            </a:r>
          </a:p>
        </p:txBody>
      </p:sp>
      <p:sp>
        <p:nvSpPr>
          <p:cNvPr id="11" name="TextBox 10">
            <a:extLst>
              <a:ext uri="{FF2B5EF4-FFF2-40B4-BE49-F238E27FC236}">
                <a16:creationId xmlns:a16="http://schemas.microsoft.com/office/drawing/2014/main" id="{B72064BE-A0F6-98FE-B056-7F679B211E22}"/>
              </a:ext>
            </a:extLst>
          </p:cNvPr>
          <p:cNvSpPr txBox="1"/>
          <p:nvPr/>
        </p:nvSpPr>
        <p:spPr>
          <a:xfrm>
            <a:off x="605619" y="1858942"/>
            <a:ext cx="939681" cy="400110"/>
          </a:xfrm>
          <a:prstGeom prst="rect">
            <a:avLst/>
          </a:prstGeom>
          <a:noFill/>
        </p:spPr>
        <p:txBody>
          <a:bodyPr wrap="none" rtlCol="0">
            <a:spAutoFit/>
          </a:bodyPr>
          <a:lstStyle/>
          <a:p>
            <a:pPr algn="ctr"/>
            <a:r>
              <a:rPr lang="en-CA" sz="2000" b="1" dirty="0">
                <a:solidFill>
                  <a:schemeClr val="accent2"/>
                </a:solidFill>
              </a:rPr>
              <a:t>12 MB</a:t>
            </a:r>
          </a:p>
        </p:txBody>
      </p:sp>
      <p:sp>
        <p:nvSpPr>
          <p:cNvPr id="12" name="TextBox 11">
            <a:extLst>
              <a:ext uri="{FF2B5EF4-FFF2-40B4-BE49-F238E27FC236}">
                <a16:creationId xmlns:a16="http://schemas.microsoft.com/office/drawing/2014/main" id="{026BCE04-E6AF-0A15-3060-021505B57271}"/>
              </a:ext>
            </a:extLst>
          </p:cNvPr>
          <p:cNvSpPr txBox="1"/>
          <p:nvPr/>
        </p:nvSpPr>
        <p:spPr>
          <a:xfrm>
            <a:off x="270591" y="2845202"/>
            <a:ext cx="1609736" cy="400110"/>
          </a:xfrm>
          <a:prstGeom prst="rect">
            <a:avLst/>
          </a:prstGeom>
          <a:noFill/>
        </p:spPr>
        <p:txBody>
          <a:bodyPr wrap="none" rtlCol="0">
            <a:spAutoFit/>
          </a:bodyPr>
          <a:lstStyle/>
          <a:p>
            <a:pPr algn="ctr"/>
            <a:r>
              <a:rPr lang="en-CA" sz="2000" b="1" dirty="0">
                <a:solidFill>
                  <a:sysClr val="windowText" lastClr="000000"/>
                </a:solidFill>
              </a:rPr>
              <a:t>47 Features</a:t>
            </a:r>
          </a:p>
        </p:txBody>
      </p:sp>
      <p:sp>
        <p:nvSpPr>
          <p:cNvPr id="14" name="TextBox 13">
            <a:extLst>
              <a:ext uri="{FF2B5EF4-FFF2-40B4-BE49-F238E27FC236}">
                <a16:creationId xmlns:a16="http://schemas.microsoft.com/office/drawing/2014/main" id="{64D7B6B2-F588-9984-7998-F1DC6B1EA271}"/>
              </a:ext>
            </a:extLst>
          </p:cNvPr>
          <p:cNvSpPr txBox="1"/>
          <p:nvPr/>
        </p:nvSpPr>
        <p:spPr>
          <a:xfrm>
            <a:off x="118802" y="3831462"/>
            <a:ext cx="1913314" cy="400110"/>
          </a:xfrm>
          <a:prstGeom prst="rect">
            <a:avLst/>
          </a:prstGeom>
          <a:noFill/>
        </p:spPr>
        <p:txBody>
          <a:bodyPr wrap="square" rtlCol="0">
            <a:spAutoFit/>
          </a:bodyPr>
          <a:lstStyle/>
          <a:p>
            <a:pPr algn="ctr"/>
            <a:r>
              <a:rPr lang="en-CA" sz="2000" b="1" dirty="0">
                <a:solidFill>
                  <a:schemeClr val="accent2"/>
                </a:solidFill>
              </a:rPr>
              <a:t>~15,000 Rows</a:t>
            </a:r>
          </a:p>
        </p:txBody>
      </p:sp>
      <p:sp>
        <p:nvSpPr>
          <p:cNvPr id="16" name="TextBox 15">
            <a:extLst>
              <a:ext uri="{FF2B5EF4-FFF2-40B4-BE49-F238E27FC236}">
                <a16:creationId xmlns:a16="http://schemas.microsoft.com/office/drawing/2014/main" id="{F36149E9-C89B-736B-3FED-66A4B68B476F}"/>
              </a:ext>
            </a:extLst>
          </p:cNvPr>
          <p:cNvSpPr txBox="1"/>
          <p:nvPr/>
        </p:nvSpPr>
        <p:spPr>
          <a:xfrm>
            <a:off x="68276" y="4817723"/>
            <a:ext cx="2014366" cy="707886"/>
          </a:xfrm>
          <a:prstGeom prst="rect">
            <a:avLst/>
          </a:prstGeom>
          <a:noFill/>
        </p:spPr>
        <p:txBody>
          <a:bodyPr wrap="square" rtlCol="0">
            <a:spAutoFit/>
          </a:bodyPr>
          <a:lstStyle/>
          <a:p>
            <a:pPr algn="ctr"/>
            <a:r>
              <a:rPr lang="en-CA" sz="2000" b="1" dirty="0">
                <a:solidFill>
                  <a:sysClr val="windowText" lastClr="000000"/>
                </a:solidFill>
              </a:rPr>
              <a:t>Based on Zillow Listings</a:t>
            </a:r>
          </a:p>
        </p:txBody>
      </p:sp>
      <p:sp>
        <p:nvSpPr>
          <p:cNvPr id="17" name="Rectangle 16">
            <a:extLst>
              <a:ext uri="{FF2B5EF4-FFF2-40B4-BE49-F238E27FC236}">
                <a16:creationId xmlns:a16="http://schemas.microsoft.com/office/drawing/2014/main" id="{5EF51242-68F3-5181-116B-E70DCD60CC60}"/>
              </a:ext>
            </a:extLst>
          </p:cNvPr>
          <p:cNvSpPr/>
          <p:nvPr/>
        </p:nvSpPr>
        <p:spPr>
          <a:xfrm>
            <a:off x="786919" y="6136086"/>
            <a:ext cx="7060843" cy="534580"/>
          </a:xfrm>
          <a:prstGeom prst="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CA" sz="1400" b="1" i="1" dirty="0">
                <a:solidFill>
                  <a:sysClr val="windowText" lastClr="000000"/>
                </a:solidFill>
              </a:rPr>
              <a:t>Targeting to Predict Housing Price column (“</a:t>
            </a:r>
            <a:r>
              <a:rPr lang="en-CA" sz="1400" b="1" i="1" dirty="0" err="1">
                <a:solidFill>
                  <a:sysClr val="windowText" lastClr="000000"/>
                </a:solidFill>
              </a:rPr>
              <a:t>latestPrice</a:t>
            </a:r>
            <a:r>
              <a:rPr lang="en-CA" sz="1400" b="1" i="1" dirty="0">
                <a:solidFill>
                  <a:sysClr val="windowText" lastClr="000000"/>
                </a:solidFill>
              </a:rPr>
              <a:t>”) – dependent variable</a:t>
            </a:r>
          </a:p>
        </p:txBody>
      </p:sp>
      <p:sp>
        <p:nvSpPr>
          <p:cNvPr id="27" name="Rectangle 26">
            <a:extLst>
              <a:ext uri="{FF2B5EF4-FFF2-40B4-BE49-F238E27FC236}">
                <a16:creationId xmlns:a16="http://schemas.microsoft.com/office/drawing/2014/main" id="{5883F747-2CCD-6212-5AAE-A8090B59C45D}"/>
              </a:ext>
            </a:extLst>
          </p:cNvPr>
          <p:cNvSpPr/>
          <p:nvPr/>
        </p:nvSpPr>
        <p:spPr>
          <a:xfrm>
            <a:off x="6948765" y="2132609"/>
            <a:ext cx="2125761" cy="9798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8" name="Oval 17">
            <a:extLst>
              <a:ext uri="{FF2B5EF4-FFF2-40B4-BE49-F238E27FC236}">
                <a16:creationId xmlns:a16="http://schemas.microsoft.com/office/drawing/2014/main" id="{BAA65BB6-8C21-A6FF-FF49-FC8185F80E07}"/>
              </a:ext>
            </a:extLst>
          </p:cNvPr>
          <p:cNvSpPr/>
          <p:nvPr/>
        </p:nvSpPr>
        <p:spPr>
          <a:xfrm>
            <a:off x="7008725" y="2215662"/>
            <a:ext cx="226088" cy="216040"/>
          </a:xfrm>
          <a:prstGeom prst="ellipse">
            <a:avLst/>
          </a:prstGeom>
          <a:noFill/>
          <a:ln w="1905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9" name="Oval 18">
            <a:extLst>
              <a:ext uri="{FF2B5EF4-FFF2-40B4-BE49-F238E27FC236}">
                <a16:creationId xmlns:a16="http://schemas.microsoft.com/office/drawing/2014/main" id="{095C407F-9693-FE88-4CB5-AD0D62C3FA3F}"/>
              </a:ext>
            </a:extLst>
          </p:cNvPr>
          <p:cNvSpPr/>
          <p:nvPr/>
        </p:nvSpPr>
        <p:spPr>
          <a:xfrm>
            <a:off x="7069033" y="2273290"/>
            <a:ext cx="105473" cy="100785"/>
          </a:xfrm>
          <a:prstGeom prst="ellipse">
            <a:avLst/>
          </a:prstGeom>
          <a:solidFill>
            <a:schemeClr val="accent6">
              <a:lumMod val="75000"/>
            </a:schemeClr>
          </a:solidFill>
          <a:ln w="1905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0" name="TextBox 19">
            <a:extLst>
              <a:ext uri="{FF2B5EF4-FFF2-40B4-BE49-F238E27FC236}">
                <a16:creationId xmlns:a16="http://schemas.microsoft.com/office/drawing/2014/main" id="{50215D25-A681-2A76-1198-BE71A582A4DD}"/>
              </a:ext>
            </a:extLst>
          </p:cNvPr>
          <p:cNvSpPr txBox="1"/>
          <p:nvPr/>
        </p:nvSpPr>
        <p:spPr>
          <a:xfrm>
            <a:off x="7214721" y="2132609"/>
            <a:ext cx="1859805" cy="369332"/>
          </a:xfrm>
          <a:prstGeom prst="rect">
            <a:avLst/>
          </a:prstGeom>
          <a:noFill/>
        </p:spPr>
        <p:txBody>
          <a:bodyPr wrap="none" rtlCol="0">
            <a:spAutoFit/>
          </a:bodyPr>
          <a:lstStyle/>
          <a:p>
            <a:r>
              <a:rPr lang="en-CA" dirty="0"/>
              <a:t>&lt;$309k </a:t>
            </a:r>
            <a:r>
              <a:rPr lang="en-CA" sz="1200" i="1" dirty="0"/>
              <a:t>(1</a:t>
            </a:r>
            <a:r>
              <a:rPr lang="en-CA" sz="1200" i="1" baseline="30000" dirty="0"/>
              <a:t>st</a:t>
            </a:r>
            <a:r>
              <a:rPr lang="en-CA" sz="1200" i="1" dirty="0"/>
              <a:t> Quartile)</a:t>
            </a:r>
          </a:p>
        </p:txBody>
      </p:sp>
      <p:sp>
        <p:nvSpPr>
          <p:cNvPr id="21" name="Oval 20">
            <a:extLst>
              <a:ext uri="{FF2B5EF4-FFF2-40B4-BE49-F238E27FC236}">
                <a16:creationId xmlns:a16="http://schemas.microsoft.com/office/drawing/2014/main" id="{48282C2C-6DAC-1946-C390-A84277A78963}"/>
              </a:ext>
            </a:extLst>
          </p:cNvPr>
          <p:cNvSpPr/>
          <p:nvPr/>
        </p:nvSpPr>
        <p:spPr>
          <a:xfrm>
            <a:off x="7018791" y="2522972"/>
            <a:ext cx="226088" cy="216040"/>
          </a:xfrm>
          <a:prstGeom prst="ellipse">
            <a:avLst/>
          </a:prstGeom>
          <a:noFill/>
          <a:ln w="19050">
            <a:solidFill>
              <a:srgbClr val="2845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2" name="Oval 21">
            <a:extLst>
              <a:ext uri="{FF2B5EF4-FFF2-40B4-BE49-F238E27FC236}">
                <a16:creationId xmlns:a16="http://schemas.microsoft.com/office/drawing/2014/main" id="{64A56613-EF37-B08A-EA3A-5E092BB57587}"/>
              </a:ext>
            </a:extLst>
          </p:cNvPr>
          <p:cNvSpPr/>
          <p:nvPr/>
        </p:nvSpPr>
        <p:spPr>
          <a:xfrm>
            <a:off x="7079099" y="2580600"/>
            <a:ext cx="105473" cy="100785"/>
          </a:xfrm>
          <a:prstGeom prst="ellipse">
            <a:avLst/>
          </a:prstGeom>
          <a:solidFill>
            <a:srgbClr val="2845C2"/>
          </a:solidFill>
          <a:ln w="19050">
            <a:solidFill>
              <a:srgbClr val="2845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3" name="TextBox 22">
            <a:extLst>
              <a:ext uri="{FF2B5EF4-FFF2-40B4-BE49-F238E27FC236}">
                <a16:creationId xmlns:a16="http://schemas.microsoft.com/office/drawing/2014/main" id="{645291AF-9B4F-875C-5384-737E7AB465C8}"/>
              </a:ext>
            </a:extLst>
          </p:cNvPr>
          <p:cNvSpPr txBox="1"/>
          <p:nvPr/>
        </p:nvSpPr>
        <p:spPr>
          <a:xfrm>
            <a:off x="7224767" y="2446326"/>
            <a:ext cx="1616148" cy="369332"/>
          </a:xfrm>
          <a:prstGeom prst="rect">
            <a:avLst/>
          </a:prstGeom>
          <a:noFill/>
        </p:spPr>
        <p:txBody>
          <a:bodyPr wrap="none" rtlCol="0">
            <a:spAutoFit/>
          </a:bodyPr>
          <a:lstStyle/>
          <a:p>
            <a:r>
              <a:rPr lang="en-CA" dirty="0"/>
              <a:t>&lt;$405k </a:t>
            </a:r>
            <a:r>
              <a:rPr lang="en-CA" sz="1200" i="1" dirty="0"/>
              <a:t>(Median)</a:t>
            </a:r>
            <a:endParaRPr lang="en-CA" sz="1800" i="1" dirty="0"/>
          </a:p>
        </p:txBody>
      </p:sp>
      <p:sp>
        <p:nvSpPr>
          <p:cNvPr id="24" name="Oval 23">
            <a:extLst>
              <a:ext uri="{FF2B5EF4-FFF2-40B4-BE49-F238E27FC236}">
                <a16:creationId xmlns:a16="http://schemas.microsoft.com/office/drawing/2014/main" id="{AF6C97FC-9EBA-D317-EB1A-1849823DD5D4}"/>
              </a:ext>
            </a:extLst>
          </p:cNvPr>
          <p:cNvSpPr/>
          <p:nvPr/>
        </p:nvSpPr>
        <p:spPr>
          <a:xfrm>
            <a:off x="7018791" y="2834425"/>
            <a:ext cx="226088" cy="216040"/>
          </a:xfrm>
          <a:prstGeom prst="ellipse">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5" name="Oval 24">
            <a:extLst>
              <a:ext uri="{FF2B5EF4-FFF2-40B4-BE49-F238E27FC236}">
                <a16:creationId xmlns:a16="http://schemas.microsoft.com/office/drawing/2014/main" id="{A0B9B136-F5BF-3467-D08D-B84FD5F0B087}"/>
              </a:ext>
            </a:extLst>
          </p:cNvPr>
          <p:cNvSpPr/>
          <p:nvPr/>
        </p:nvSpPr>
        <p:spPr>
          <a:xfrm>
            <a:off x="7079099" y="2892053"/>
            <a:ext cx="105473" cy="100785"/>
          </a:xfrm>
          <a:prstGeom prst="ellipse">
            <a:avLst/>
          </a:prstGeom>
          <a:solidFill>
            <a:srgbClr val="FF0000"/>
          </a:solid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6" name="TextBox 25">
            <a:extLst>
              <a:ext uri="{FF2B5EF4-FFF2-40B4-BE49-F238E27FC236}">
                <a16:creationId xmlns:a16="http://schemas.microsoft.com/office/drawing/2014/main" id="{D4DABEB0-EF0A-A553-4C0C-0265487B69A8}"/>
              </a:ext>
            </a:extLst>
          </p:cNvPr>
          <p:cNvSpPr txBox="1"/>
          <p:nvPr/>
        </p:nvSpPr>
        <p:spPr>
          <a:xfrm>
            <a:off x="7231635" y="2749360"/>
            <a:ext cx="947695" cy="369332"/>
          </a:xfrm>
          <a:prstGeom prst="rect">
            <a:avLst/>
          </a:prstGeom>
          <a:noFill/>
        </p:spPr>
        <p:txBody>
          <a:bodyPr wrap="none" rtlCol="0">
            <a:spAutoFit/>
          </a:bodyPr>
          <a:lstStyle/>
          <a:p>
            <a:r>
              <a:rPr lang="en-CA" dirty="0"/>
              <a:t>&gt;$405k</a:t>
            </a:r>
          </a:p>
        </p:txBody>
      </p:sp>
    </p:spTree>
    <p:extLst>
      <p:ext uri="{BB962C8B-B14F-4D97-AF65-F5344CB8AC3E}">
        <p14:creationId xmlns:p14="http://schemas.microsoft.com/office/powerpoint/2010/main" val="15798164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icture 32">
            <a:extLst>
              <a:ext uri="{FF2B5EF4-FFF2-40B4-BE49-F238E27FC236}">
                <a16:creationId xmlns:a16="http://schemas.microsoft.com/office/drawing/2014/main" id="{D4F340AA-D046-2F30-B7E0-0D0E604B38AE}"/>
              </a:ext>
            </a:extLst>
          </p:cNvPr>
          <p:cNvPicPr>
            <a:picLocks noChangeAspect="1"/>
          </p:cNvPicPr>
          <p:nvPr/>
        </p:nvPicPr>
        <p:blipFill>
          <a:blip r:embed="rId3"/>
          <a:stretch>
            <a:fillRect/>
          </a:stretch>
        </p:blipFill>
        <p:spPr>
          <a:xfrm>
            <a:off x="90087" y="1377934"/>
            <a:ext cx="8963827" cy="5068472"/>
          </a:xfrm>
          <a:prstGeom prst="rect">
            <a:avLst/>
          </a:prstGeom>
        </p:spPr>
      </p:pic>
      <p:grpSp>
        <p:nvGrpSpPr>
          <p:cNvPr id="7" name="Group 6">
            <a:extLst>
              <a:ext uri="{FF2B5EF4-FFF2-40B4-BE49-F238E27FC236}">
                <a16:creationId xmlns:a16="http://schemas.microsoft.com/office/drawing/2014/main" id="{2C394A6C-0273-16E3-5006-DEF757576BD4}"/>
              </a:ext>
            </a:extLst>
          </p:cNvPr>
          <p:cNvGrpSpPr/>
          <p:nvPr/>
        </p:nvGrpSpPr>
        <p:grpSpPr>
          <a:xfrm>
            <a:off x="0" y="-9525"/>
            <a:ext cx="9144004" cy="1345501"/>
            <a:chOff x="0" y="-9525"/>
            <a:chExt cx="9144004" cy="1345501"/>
          </a:xfrm>
        </p:grpSpPr>
        <p:pic>
          <p:nvPicPr>
            <p:cNvPr id="5" name="Picture 4" descr="A group of glasses of beer next to a barrel&#10;&#10;Description automatically generated">
              <a:extLst>
                <a:ext uri="{FF2B5EF4-FFF2-40B4-BE49-F238E27FC236}">
                  <a16:creationId xmlns:a16="http://schemas.microsoft.com/office/drawing/2014/main" id="{5FCCBEF3-084E-30BD-69A6-66F4082760DF}"/>
                </a:ext>
              </a:extLst>
            </p:cNvPr>
            <p:cNvPicPr>
              <a:picLocks noChangeAspect="1"/>
            </p:cNvPicPr>
            <p:nvPr/>
          </p:nvPicPr>
          <p:blipFill rotWithShape="1">
            <a:blip r:embed="rId4">
              <a:extLst>
                <a:ext uri="{28A0092B-C50C-407E-A947-70E740481C1C}">
                  <a14:useLocalDpi xmlns:a14="http://schemas.microsoft.com/office/drawing/2010/main" val="0"/>
                </a:ext>
              </a:extLst>
            </a:blip>
            <a:srcRect l="86905" t="-1" r="-1" b="33333"/>
            <a:stretch/>
          </p:blipFill>
          <p:spPr>
            <a:xfrm rot="16200000">
              <a:off x="1613250" y="-1622775"/>
              <a:ext cx="1345501" cy="4572002"/>
            </a:xfrm>
            <a:prstGeom prst="rect">
              <a:avLst/>
            </a:prstGeom>
          </p:spPr>
        </p:pic>
        <p:pic>
          <p:nvPicPr>
            <p:cNvPr id="6" name="Picture 5" descr="A group of glasses of beer next to a barrel&#10;&#10;Description automatically generated">
              <a:extLst>
                <a:ext uri="{FF2B5EF4-FFF2-40B4-BE49-F238E27FC236}">
                  <a16:creationId xmlns:a16="http://schemas.microsoft.com/office/drawing/2014/main" id="{A235DD66-457F-CB85-4B74-7118A0FC8CED}"/>
                </a:ext>
              </a:extLst>
            </p:cNvPr>
            <p:cNvPicPr>
              <a:picLocks noChangeAspect="1"/>
            </p:cNvPicPr>
            <p:nvPr/>
          </p:nvPicPr>
          <p:blipFill rotWithShape="1">
            <a:blip r:embed="rId4">
              <a:extLst>
                <a:ext uri="{28A0092B-C50C-407E-A947-70E740481C1C}">
                  <a14:useLocalDpi xmlns:a14="http://schemas.microsoft.com/office/drawing/2010/main" val="0"/>
                </a:ext>
              </a:extLst>
            </a:blip>
            <a:srcRect l="86905" t="-1" r="-1" b="33333"/>
            <a:stretch/>
          </p:blipFill>
          <p:spPr>
            <a:xfrm rot="16200000">
              <a:off x="6185252" y="-1622775"/>
              <a:ext cx="1345501" cy="4572002"/>
            </a:xfrm>
            <a:prstGeom prst="rect">
              <a:avLst/>
            </a:prstGeom>
          </p:spPr>
        </p:pic>
      </p:grpSp>
      <p:sp>
        <p:nvSpPr>
          <p:cNvPr id="2" name="Title 1">
            <a:extLst>
              <a:ext uri="{FF2B5EF4-FFF2-40B4-BE49-F238E27FC236}">
                <a16:creationId xmlns:a16="http://schemas.microsoft.com/office/drawing/2014/main" id="{13EBFBAB-7D21-FC7F-0D14-3DF13D7305AF}"/>
              </a:ext>
            </a:extLst>
          </p:cNvPr>
          <p:cNvSpPr>
            <a:spLocks noGrp="1"/>
          </p:cNvSpPr>
          <p:nvPr>
            <p:ph type="title"/>
          </p:nvPr>
        </p:nvSpPr>
        <p:spPr>
          <a:xfrm>
            <a:off x="628650" y="360364"/>
            <a:ext cx="7886700" cy="754062"/>
          </a:xfrm>
        </p:spPr>
        <p:txBody>
          <a:bodyPr>
            <a:noAutofit/>
          </a:bodyPr>
          <a:lstStyle/>
          <a:p>
            <a:r>
              <a:rPr lang="en-CA" sz="3200" dirty="0">
                <a:solidFill>
                  <a:schemeClr val="bg1"/>
                </a:solidFill>
              </a:rPr>
              <a:t>[x]</a:t>
            </a:r>
          </a:p>
        </p:txBody>
      </p:sp>
      <p:sp>
        <p:nvSpPr>
          <p:cNvPr id="4" name="Slide Number Placeholder 3">
            <a:extLst>
              <a:ext uri="{FF2B5EF4-FFF2-40B4-BE49-F238E27FC236}">
                <a16:creationId xmlns:a16="http://schemas.microsoft.com/office/drawing/2014/main" id="{75AA816B-8F97-9D08-763A-AEE33454C648}"/>
              </a:ext>
            </a:extLst>
          </p:cNvPr>
          <p:cNvSpPr>
            <a:spLocks noGrp="1"/>
          </p:cNvSpPr>
          <p:nvPr>
            <p:ph type="sldNum" sz="quarter" idx="12"/>
          </p:nvPr>
        </p:nvSpPr>
        <p:spPr/>
        <p:txBody>
          <a:bodyPr/>
          <a:lstStyle/>
          <a:p>
            <a:fld id="{E32D28F8-53AE-4234-9393-E5F6E52213FC}" type="slidenum">
              <a:rPr lang="en-CA" smtClean="0"/>
              <a:t>3</a:t>
            </a:fld>
            <a:endParaRPr lang="en-CA"/>
          </a:p>
        </p:txBody>
      </p:sp>
      <p:sp>
        <p:nvSpPr>
          <p:cNvPr id="30" name="TextBox 29">
            <a:extLst>
              <a:ext uri="{FF2B5EF4-FFF2-40B4-BE49-F238E27FC236}">
                <a16:creationId xmlns:a16="http://schemas.microsoft.com/office/drawing/2014/main" id="{5A6BBEE7-96B9-EEB1-40EF-4308A78AE0F1}"/>
              </a:ext>
            </a:extLst>
          </p:cNvPr>
          <p:cNvSpPr txBox="1"/>
          <p:nvPr/>
        </p:nvSpPr>
        <p:spPr>
          <a:xfrm>
            <a:off x="1350261" y="2357705"/>
            <a:ext cx="2816494" cy="738664"/>
          </a:xfrm>
          <a:prstGeom prst="rect">
            <a:avLst/>
          </a:prstGeom>
          <a:noFill/>
        </p:spPr>
        <p:txBody>
          <a:bodyPr wrap="square" rtlCol="0">
            <a:spAutoFit/>
          </a:bodyPr>
          <a:lstStyle/>
          <a:p>
            <a:pPr algn="ctr"/>
            <a:r>
              <a:rPr lang="en-CA" sz="1400" b="1" dirty="0">
                <a:solidFill>
                  <a:schemeClr val="accent2"/>
                </a:solidFill>
              </a:rPr>
              <a:t>Single Family homes by far most popular home type (dummy variable)</a:t>
            </a:r>
          </a:p>
        </p:txBody>
      </p:sp>
      <p:sp>
        <p:nvSpPr>
          <p:cNvPr id="31" name="TextBox 30">
            <a:extLst>
              <a:ext uri="{FF2B5EF4-FFF2-40B4-BE49-F238E27FC236}">
                <a16:creationId xmlns:a16="http://schemas.microsoft.com/office/drawing/2014/main" id="{059CDB01-013E-27CA-047F-547254BECDB9}"/>
              </a:ext>
            </a:extLst>
          </p:cNvPr>
          <p:cNvSpPr txBox="1"/>
          <p:nvPr/>
        </p:nvSpPr>
        <p:spPr>
          <a:xfrm>
            <a:off x="1652154" y="4796105"/>
            <a:ext cx="2677391" cy="523220"/>
          </a:xfrm>
          <a:prstGeom prst="rect">
            <a:avLst/>
          </a:prstGeom>
          <a:noFill/>
        </p:spPr>
        <p:txBody>
          <a:bodyPr wrap="square" rtlCol="0">
            <a:spAutoFit/>
          </a:bodyPr>
          <a:lstStyle/>
          <a:p>
            <a:pPr algn="ctr"/>
            <a:r>
              <a:rPr lang="en-CA" sz="1400" b="1" dirty="0">
                <a:solidFill>
                  <a:schemeClr val="accent2"/>
                </a:solidFill>
              </a:rPr>
              <a:t>However, the effect of outliers is evident</a:t>
            </a:r>
          </a:p>
        </p:txBody>
      </p:sp>
      <p:sp>
        <p:nvSpPr>
          <p:cNvPr id="34" name="TextBox 33">
            <a:extLst>
              <a:ext uri="{FF2B5EF4-FFF2-40B4-BE49-F238E27FC236}">
                <a16:creationId xmlns:a16="http://schemas.microsoft.com/office/drawing/2014/main" id="{83953933-705B-71CA-FD01-941E7B69666B}"/>
              </a:ext>
            </a:extLst>
          </p:cNvPr>
          <p:cNvSpPr txBox="1"/>
          <p:nvPr/>
        </p:nvSpPr>
        <p:spPr>
          <a:xfrm>
            <a:off x="5742709" y="4645437"/>
            <a:ext cx="2677391" cy="954107"/>
          </a:xfrm>
          <a:prstGeom prst="rect">
            <a:avLst/>
          </a:prstGeom>
          <a:noFill/>
        </p:spPr>
        <p:txBody>
          <a:bodyPr wrap="square" rtlCol="0">
            <a:spAutoFit/>
          </a:bodyPr>
          <a:lstStyle/>
          <a:p>
            <a:pPr algn="ctr"/>
            <a:r>
              <a:rPr lang="en-CA" sz="1400" b="1" dirty="0">
                <a:solidFill>
                  <a:schemeClr val="accent2"/>
                </a:solidFill>
              </a:rPr>
              <a:t>Unsurprisingly, price is not directly correlated to # of photos, although there is a relationship</a:t>
            </a:r>
          </a:p>
        </p:txBody>
      </p:sp>
      <p:sp>
        <p:nvSpPr>
          <p:cNvPr id="35" name="TextBox 34">
            <a:extLst>
              <a:ext uri="{FF2B5EF4-FFF2-40B4-BE49-F238E27FC236}">
                <a16:creationId xmlns:a16="http://schemas.microsoft.com/office/drawing/2014/main" id="{84E6725F-AA56-C53B-5C65-504A1E07E63E}"/>
              </a:ext>
            </a:extLst>
          </p:cNvPr>
          <p:cNvSpPr txBox="1"/>
          <p:nvPr/>
        </p:nvSpPr>
        <p:spPr>
          <a:xfrm>
            <a:off x="5742708" y="2142262"/>
            <a:ext cx="2677391" cy="523220"/>
          </a:xfrm>
          <a:prstGeom prst="rect">
            <a:avLst/>
          </a:prstGeom>
          <a:noFill/>
        </p:spPr>
        <p:txBody>
          <a:bodyPr wrap="square" rtlCol="0">
            <a:spAutoFit/>
          </a:bodyPr>
          <a:lstStyle/>
          <a:p>
            <a:pPr algn="ctr"/>
            <a:r>
              <a:rPr lang="en-CA" sz="1400" b="1" dirty="0">
                <a:solidFill>
                  <a:schemeClr val="accent2"/>
                </a:solidFill>
              </a:rPr>
              <a:t>1-8 price changes is the “sweet spot”</a:t>
            </a:r>
          </a:p>
        </p:txBody>
      </p:sp>
    </p:spTree>
    <p:extLst>
      <p:ext uri="{BB962C8B-B14F-4D97-AF65-F5344CB8AC3E}">
        <p14:creationId xmlns:p14="http://schemas.microsoft.com/office/powerpoint/2010/main" val="32457921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2C394A6C-0273-16E3-5006-DEF757576BD4}"/>
              </a:ext>
            </a:extLst>
          </p:cNvPr>
          <p:cNvGrpSpPr/>
          <p:nvPr/>
        </p:nvGrpSpPr>
        <p:grpSpPr>
          <a:xfrm>
            <a:off x="0" y="-9525"/>
            <a:ext cx="9144004" cy="1345501"/>
            <a:chOff x="0" y="-9525"/>
            <a:chExt cx="9144004" cy="1345501"/>
          </a:xfrm>
        </p:grpSpPr>
        <p:pic>
          <p:nvPicPr>
            <p:cNvPr id="5" name="Picture 4" descr="A group of glasses of beer next to a barrel&#10;&#10;Description automatically generated">
              <a:extLst>
                <a:ext uri="{FF2B5EF4-FFF2-40B4-BE49-F238E27FC236}">
                  <a16:creationId xmlns:a16="http://schemas.microsoft.com/office/drawing/2014/main" id="{5FCCBEF3-084E-30BD-69A6-66F4082760DF}"/>
                </a:ext>
              </a:extLst>
            </p:cNvPr>
            <p:cNvPicPr>
              <a:picLocks noChangeAspect="1"/>
            </p:cNvPicPr>
            <p:nvPr/>
          </p:nvPicPr>
          <p:blipFill rotWithShape="1">
            <a:blip r:embed="rId3">
              <a:extLst>
                <a:ext uri="{28A0092B-C50C-407E-A947-70E740481C1C}">
                  <a14:useLocalDpi xmlns:a14="http://schemas.microsoft.com/office/drawing/2010/main" val="0"/>
                </a:ext>
              </a:extLst>
            </a:blip>
            <a:srcRect l="86905" t="-1" r="-1" b="33333"/>
            <a:stretch/>
          </p:blipFill>
          <p:spPr>
            <a:xfrm rot="16200000">
              <a:off x="1613250" y="-1622775"/>
              <a:ext cx="1345501" cy="4572002"/>
            </a:xfrm>
            <a:prstGeom prst="rect">
              <a:avLst/>
            </a:prstGeom>
          </p:spPr>
        </p:pic>
        <p:pic>
          <p:nvPicPr>
            <p:cNvPr id="6" name="Picture 5" descr="A group of glasses of beer next to a barrel&#10;&#10;Description automatically generated">
              <a:extLst>
                <a:ext uri="{FF2B5EF4-FFF2-40B4-BE49-F238E27FC236}">
                  <a16:creationId xmlns:a16="http://schemas.microsoft.com/office/drawing/2014/main" id="{A235DD66-457F-CB85-4B74-7118A0FC8CED}"/>
                </a:ext>
              </a:extLst>
            </p:cNvPr>
            <p:cNvPicPr>
              <a:picLocks noChangeAspect="1"/>
            </p:cNvPicPr>
            <p:nvPr/>
          </p:nvPicPr>
          <p:blipFill rotWithShape="1">
            <a:blip r:embed="rId3">
              <a:extLst>
                <a:ext uri="{28A0092B-C50C-407E-A947-70E740481C1C}">
                  <a14:useLocalDpi xmlns:a14="http://schemas.microsoft.com/office/drawing/2010/main" val="0"/>
                </a:ext>
              </a:extLst>
            </a:blip>
            <a:srcRect l="86905" t="-1" r="-1" b="33333"/>
            <a:stretch/>
          </p:blipFill>
          <p:spPr>
            <a:xfrm rot="16200000">
              <a:off x="6185252" y="-1622775"/>
              <a:ext cx="1345501" cy="4572002"/>
            </a:xfrm>
            <a:prstGeom prst="rect">
              <a:avLst/>
            </a:prstGeom>
          </p:spPr>
        </p:pic>
      </p:grpSp>
      <p:sp>
        <p:nvSpPr>
          <p:cNvPr id="2" name="Title 1">
            <a:extLst>
              <a:ext uri="{FF2B5EF4-FFF2-40B4-BE49-F238E27FC236}">
                <a16:creationId xmlns:a16="http://schemas.microsoft.com/office/drawing/2014/main" id="{13EBFBAB-7D21-FC7F-0D14-3DF13D7305AF}"/>
              </a:ext>
            </a:extLst>
          </p:cNvPr>
          <p:cNvSpPr>
            <a:spLocks noGrp="1"/>
          </p:cNvSpPr>
          <p:nvPr>
            <p:ph type="title"/>
          </p:nvPr>
        </p:nvSpPr>
        <p:spPr>
          <a:xfrm>
            <a:off x="628649" y="360364"/>
            <a:ext cx="8515351" cy="754062"/>
          </a:xfrm>
        </p:spPr>
        <p:txBody>
          <a:bodyPr>
            <a:noAutofit/>
          </a:bodyPr>
          <a:lstStyle/>
          <a:p>
            <a:r>
              <a:rPr lang="en-CA" sz="3200" dirty="0">
                <a:solidFill>
                  <a:schemeClr val="bg1"/>
                </a:solidFill>
              </a:rPr>
              <a:t>54 Independent Features Used; Optionality to Remove Outliers Based on Price</a:t>
            </a:r>
          </a:p>
        </p:txBody>
      </p:sp>
      <p:sp>
        <p:nvSpPr>
          <p:cNvPr id="4" name="Slide Number Placeholder 3">
            <a:extLst>
              <a:ext uri="{FF2B5EF4-FFF2-40B4-BE49-F238E27FC236}">
                <a16:creationId xmlns:a16="http://schemas.microsoft.com/office/drawing/2014/main" id="{75AA816B-8F97-9D08-763A-AEE33454C648}"/>
              </a:ext>
            </a:extLst>
          </p:cNvPr>
          <p:cNvSpPr>
            <a:spLocks noGrp="1"/>
          </p:cNvSpPr>
          <p:nvPr>
            <p:ph type="sldNum" sz="quarter" idx="12"/>
          </p:nvPr>
        </p:nvSpPr>
        <p:spPr/>
        <p:txBody>
          <a:bodyPr/>
          <a:lstStyle/>
          <a:p>
            <a:fld id="{E32D28F8-53AE-4234-9393-E5F6E52213FC}" type="slidenum">
              <a:rPr lang="en-CA" smtClean="0"/>
              <a:t>4</a:t>
            </a:fld>
            <a:endParaRPr lang="en-CA" dirty="0"/>
          </a:p>
        </p:txBody>
      </p:sp>
      <p:graphicFrame>
        <p:nvGraphicFramePr>
          <p:cNvPr id="24" name="Table 24">
            <a:extLst>
              <a:ext uri="{FF2B5EF4-FFF2-40B4-BE49-F238E27FC236}">
                <a16:creationId xmlns:a16="http://schemas.microsoft.com/office/drawing/2014/main" id="{C2204E54-BFCF-8976-CD2C-599A218F4F12}"/>
              </a:ext>
            </a:extLst>
          </p:cNvPr>
          <p:cNvGraphicFramePr>
            <a:graphicFrameLocks noGrp="1"/>
          </p:cNvGraphicFramePr>
          <p:nvPr>
            <p:extLst>
              <p:ext uri="{D42A27DB-BD31-4B8C-83A1-F6EECF244321}">
                <p14:modId xmlns:p14="http://schemas.microsoft.com/office/powerpoint/2010/main" val="2062694166"/>
              </p:ext>
            </p:extLst>
          </p:nvPr>
        </p:nvGraphicFramePr>
        <p:xfrm>
          <a:off x="69849" y="1432812"/>
          <a:ext cx="5632452" cy="4567940"/>
        </p:xfrm>
        <a:graphic>
          <a:graphicData uri="http://schemas.openxmlformats.org/drawingml/2006/table">
            <a:tbl>
              <a:tblPr firstRow="1" bandRow="1">
                <a:tableStyleId>{21E4AEA4-8DFA-4A89-87EB-49C32662AFE0}</a:tableStyleId>
              </a:tblPr>
              <a:tblGrid>
                <a:gridCol w="1877484">
                  <a:extLst>
                    <a:ext uri="{9D8B030D-6E8A-4147-A177-3AD203B41FA5}">
                      <a16:colId xmlns:a16="http://schemas.microsoft.com/office/drawing/2014/main" val="3957680161"/>
                    </a:ext>
                  </a:extLst>
                </a:gridCol>
                <a:gridCol w="1877484">
                  <a:extLst>
                    <a:ext uri="{9D8B030D-6E8A-4147-A177-3AD203B41FA5}">
                      <a16:colId xmlns:a16="http://schemas.microsoft.com/office/drawing/2014/main" val="2520215090"/>
                    </a:ext>
                  </a:extLst>
                </a:gridCol>
                <a:gridCol w="1877484">
                  <a:extLst>
                    <a:ext uri="{9D8B030D-6E8A-4147-A177-3AD203B41FA5}">
                      <a16:colId xmlns:a16="http://schemas.microsoft.com/office/drawing/2014/main" val="3804169504"/>
                    </a:ext>
                  </a:extLst>
                </a:gridCol>
              </a:tblGrid>
              <a:tr h="236098">
                <a:tc gridSpan="3">
                  <a:txBody>
                    <a:bodyPr/>
                    <a:lstStyle/>
                    <a:p>
                      <a:pPr algn="ctr"/>
                      <a:r>
                        <a:rPr lang="en-CA" sz="1400" dirty="0">
                          <a:latin typeface="+mj-lt"/>
                        </a:rPr>
                        <a:t>54 Independent Features Used in the Analysis</a:t>
                      </a:r>
                    </a:p>
                  </a:txBody>
                  <a:tcPr marL="36000" marR="36000" marT="0" marB="0" anchor="ctr"/>
                </a:tc>
                <a:tc hMerge="1">
                  <a:txBody>
                    <a:bodyPr/>
                    <a:lstStyle/>
                    <a:p>
                      <a:pPr algn="ctr"/>
                      <a:endParaRPr lang="en-CA" sz="1400" dirty="0">
                        <a:latin typeface="+mj-lt"/>
                      </a:endParaRPr>
                    </a:p>
                  </a:txBody>
                  <a:tcPr marL="36000" marR="36000" marT="0" marB="0" anchor="ctr"/>
                </a:tc>
                <a:tc hMerge="1">
                  <a:txBody>
                    <a:bodyPr/>
                    <a:lstStyle/>
                    <a:p>
                      <a:pPr algn="ctr"/>
                      <a:endParaRPr lang="en-CA" sz="1400" dirty="0">
                        <a:latin typeface="+mj-lt"/>
                      </a:endParaRPr>
                    </a:p>
                  </a:txBody>
                  <a:tcPr marL="36000" marR="36000" marT="0" marB="0" anchor="ctr"/>
                </a:tc>
                <a:extLst>
                  <a:ext uri="{0D108BD9-81ED-4DB2-BD59-A6C34878D82A}">
                    <a16:rowId xmlns:a16="http://schemas.microsoft.com/office/drawing/2014/main" val="3185415915"/>
                  </a:ext>
                </a:extLst>
              </a:tr>
              <a:tr h="236098">
                <a:tc>
                  <a:txBody>
                    <a:bodyPr/>
                    <a:lstStyle/>
                    <a:p>
                      <a:pPr algn="ctr" fontAlgn="ctr"/>
                      <a:r>
                        <a:rPr lang="en-CA" sz="1000" b="0" i="0" u="none" strike="noStrike" dirty="0">
                          <a:solidFill>
                            <a:srgbClr val="000000"/>
                          </a:solidFill>
                          <a:effectLst/>
                          <a:latin typeface="+mj-lt"/>
                        </a:rPr>
                        <a:t>latitude</a:t>
                      </a:r>
                    </a:p>
                  </a:txBody>
                  <a:tcPr marL="9525" marR="9525" marT="9525" marB="0" anchor="ct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CA" sz="1000" b="0" i="0" u="none" strike="noStrike" kern="1200" dirty="0" err="1">
                          <a:solidFill>
                            <a:srgbClr val="000000"/>
                          </a:solidFill>
                          <a:effectLst/>
                          <a:latin typeface="+mn-lt"/>
                          <a:ea typeface="+mn-ea"/>
                          <a:cs typeface="+mn-cs"/>
                        </a:rPr>
                        <a:t>numOfParkingFeatures</a:t>
                      </a:r>
                      <a:endParaRPr lang="en-CA" sz="1000" b="0" i="0" u="none" strike="noStrike" kern="1200" dirty="0">
                        <a:solidFill>
                          <a:srgbClr val="000000"/>
                        </a:solidFill>
                        <a:effectLst/>
                        <a:latin typeface="+mn-lt"/>
                        <a:ea typeface="+mn-ea"/>
                        <a:cs typeface="+mn-cs"/>
                      </a:endParaRPr>
                    </a:p>
                  </a:txBody>
                  <a:tcPr marL="9525" marR="9525" marT="9525" marB="0" anchor="ctr"/>
                </a:tc>
                <a:tc>
                  <a:txBody>
                    <a:bodyPr/>
                    <a:lstStyle/>
                    <a:p>
                      <a:pPr marL="0" marR="0" lvl="0" indent="0" algn="ctr" defTabSz="914400" rtl="0" eaLnBrk="1" fontAlgn="ctr" latinLnBrk="0" hangingPunct="1">
                        <a:lnSpc>
                          <a:spcPct val="100000"/>
                        </a:lnSpc>
                        <a:spcBef>
                          <a:spcPts val="0"/>
                        </a:spcBef>
                        <a:spcAft>
                          <a:spcPts val="0"/>
                        </a:spcAft>
                        <a:buClrTx/>
                        <a:buSzTx/>
                        <a:buFontTx/>
                        <a:buNone/>
                        <a:tabLst/>
                        <a:defRPr/>
                      </a:pPr>
                      <a:r>
                        <a:rPr lang="en-CA" sz="1000" b="0" i="0" u="none" strike="noStrike" kern="1200" dirty="0" err="1">
                          <a:solidFill>
                            <a:srgbClr val="000000"/>
                          </a:solidFill>
                          <a:effectLst/>
                          <a:latin typeface="+mn-lt"/>
                          <a:ea typeface="+mn-ea"/>
                          <a:cs typeface="+mn-cs"/>
                        </a:rPr>
                        <a:t>numOfStories</a:t>
                      </a:r>
                      <a:endParaRPr lang="en-CA" sz="1000" b="0" i="0" u="none" strike="noStrike" kern="1200" dirty="0">
                        <a:solidFill>
                          <a:srgbClr val="000000"/>
                        </a:solidFill>
                        <a:effectLst/>
                        <a:latin typeface="+mn-lt"/>
                        <a:ea typeface="+mn-ea"/>
                        <a:cs typeface="+mn-cs"/>
                      </a:endParaRPr>
                    </a:p>
                  </a:txBody>
                  <a:tcPr marL="9525" marR="9525" marT="9525" marB="0" anchor="ctr"/>
                </a:tc>
                <a:extLst>
                  <a:ext uri="{0D108BD9-81ED-4DB2-BD59-A6C34878D82A}">
                    <a16:rowId xmlns:a16="http://schemas.microsoft.com/office/drawing/2014/main" val="2921091295"/>
                  </a:ext>
                </a:extLst>
              </a:tr>
              <a:tr h="236098">
                <a:tc>
                  <a:txBody>
                    <a:bodyPr/>
                    <a:lstStyle/>
                    <a:p>
                      <a:pPr algn="ctr" fontAlgn="ctr"/>
                      <a:r>
                        <a:rPr lang="en-CA" sz="1000" b="0" i="0" u="none" strike="noStrike" dirty="0">
                          <a:solidFill>
                            <a:srgbClr val="000000"/>
                          </a:solidFill>
                          <a:effectLst/>
                          <a:latin typeface="+mj-lt"/>
                        </a:rPr>
                        <a:t>longitude</a:t>
                      </a:r>
                    </a:p>
                  </a:txBody>
                  <a:tcPr marL="9525" marR="9525" marT="9525" marB="0" anchor="ctr"/>
                </a:tc>
                <a:tc>
                  <a:txBody>
                    <a:bodyPr/>
                    <a:lstStyle/>
                    <a:p>
                      <a:pPr algn="ctr" fontAlgn="ctr"/>
                      <a:r>
                        <a:rPr lang="en-CA" sz="1000" b="0" i="0" u="none" strike="noStrike" dirty="0" err="1">
                          <a:solidFill>
                            <a:srgbClr val="000000"/>
                          </a:solidFill>
                          <a:effectLst/>
                          <a:latin typeface="+mj-lt"/>
                        </a:rPr>
                        <a:t>numOfPatioAndPorchFeatures</a:t>
                      </a:r>
                      <a:endParaRPr lang="en-CA" sz="1000" b="0" i="0" u="none" strike="noStrike" dirty="0">
                        <a:solidFill>
                          <a:srgbClr val="000000"/>
                        </a:solidFill>
                        <a:effectLst/>
                        <a:latin typeface="+mj-lt"/>
                      </a:endParaRPr>
                    </a:p>
                  </a:txBody>
                  <a:tcPr marL="9525" marR="9525" marT="9525" marB="0" anchor="ctr"/>
                </a:tc>
                <a:tc>
                  <a:txBody>
                    <a:bodyPr/>
                    <a:lstStyle/>
                    <a:p>
                      <a:pPr algn="ctr" fontAlgn="ctr"/>
                      <a:r>
                        <a:rPr lang="en-CA" sz="1000" b="0" i="0" u="none" strike="noStrike" dirty="0" err="1">
                          <a:solidFill>
                            <a:srgbClr val="000000"/>
                          </a:solidFill>
                          <a:effectLst/>
                          <a:latin typeface="+mj-lt"/>
                        </a:rPr>
                        <a:t>city_del</a:t>
                      </a:r>
                      <a:r>
                        <a:rPr lang="en-CA" sz="1000" b="0" i="0" u="none" strike="noStrike" dirty="0">
                          <a:solidFill>
                            <a:srgbClr val="000000"/>
                          </a:solidFill>
                          <a:effectLst/>
                          <a:latin typeface="+mj-lt"/>
                        </a:rPr>
                        <a:t> </a:t>
                      </a:r>
                      <a:r>
                        <a:rPr lang="en-CA" sz="1000" b="0" i="0" u="none" strike="noStrike" dirty="0" err="1">
                          <a:solidFill>
                            <a:srgbClr val="000000"/>
                          </a:solidFill>
                          <a:effectLst/>
                          <a:latin typeface="+mj-lt"/>
                        </a:rPr>
                        <a:t>valle</a:t>
                      </a:r>
                      <a:endParaRPr lang="en-CA" sz="1000" b="0" i="0" u="none" strike="noStrike" dirty="0">
                        <a:solidFill>
                          <a:srgbClr val="000000"/>
                        </a:solidFill>
                        <a:effectLst/>
                        <a:latin typeface="+mj-lt"/>
                      </a:endParaRPr>
                    </a:p>
                  </a:txBody>
                  <a:tcPr marL="9525" marR="9525" marT="9525" marB="0" anchor="ctr"/>
                </a:tc>
                <a:extLst>
                  <a:ext uri="{0D108BD9-81ED-4DB2-BD59-A6C34878D82A}">
                    <a16:rowId xmlns:a16="http://schemas.microsoft.com/office/drawing/2014/main" val="1998326298"/>
                  </a:ext>
                </a:extLst>
              </a:tr>
              <a:tr h="236098">
                <a:tc>
                  <a:txBody>
                    <a:bodyPr/>
                    <a:lstStyle/>
                    <a:p>
                      <a:pPr algn="ctr" fontAlgn="ctr"/>
                      <a:r>
                        <a:rPr lang="en-CA" sz="1000" b="0" i="0" u="none" strike="noStrike" dirty="0" err="1">
                          <a:solidFill>
                            <a:srgbClr val="000000"/>
                          </a:solidFill>
                          <a:effectLst/>
                          <a:latin typeface="+mj-lt"/>
                        </a:rPr>
                        <a:t>propertyTaxRate</a:t>
                      </a:r>
                      <a:endParaRPr lang="en-CA" sz="1000" b="0" i="0" u="none" strike="noStrike" dirty="0">
                        <a:solidFill>
                          <a:srgbClr val="000000"/>
                        </a:solidFill>
                        <a:effectLst/>
                        <a:latin typeface="+mj-lt"/>
                      </a:endParaRPr>
                    </a:p>
                  </a:txBody>
                  <a:tcPr marL="9525" marR="9525" marT="9525" marB="0" anchor="ctr"/>
                </a:tc>
                <a:tc>
                  <a:txBody>
                    <a:bodyPr/>
                    <a:lstStyle/>
                    <a:p>
                      <a:pPr algn="ctr" fontAlgn="ctr"/>
                      <a:r>
                        <a:rPr lang="en-CA" sz="1000" b="0" i="0" u="none" strike="noStrike" dirty="0" err="1">
                          <a:solidFill>
                            <a:srgbClr val="000000"/>
                          </a:solidFill>
                          <a:effectLst/>
                          <a:latin typeface="+mj-lt"/>
                        </a:rPr>
                        <a:t>numOfSecurityFeatures</a:t>
                      </a:r>
                      <a:endParaRPr lang="en-CA" sz="1000" b="0" i="0" u="none" strike="noStrike" dirty="0">
                        <a:solidFill>
                          <a:srgbClr val="000000"/>
                        </a:solidFill>
                        <a:effectLst/>
                        <a:latin typeface="+mj-lt"/>
                      </a:endParaRPr>
                    </a:p>
                  </a:txBody>
                  <a:tcPr marL="9525" marR="9525" marT="9525" marB="0" anchor="ctr"/>
                </a:tc>
                <a:tc>
                  <a:txBody>
                    <a:bodyPr/>
                    <a:lstStyle/>
                    <a:p>
                      <a:pPr algn="ctr" fontAlgn="ctr"/>
                      <a:r>
                        <a:rPr lang="en-CA" sz="1000" b="0" i="0" u="none" strike="noStrike">
                          <a:solidFill>
                            <a:srgbClr val="000000"/>
                          </a:solidFill>
                          <a:effectLst/>
                          <a:latin typeface="+mj-lt"/>
                        </a:rPr>
                        <a:t>city_driftwood</a:t>
                      </a:r>
                    </a:p>
                  </a:txBody>
                  <a:tcPr marL="9525" marR="9525" marT="9525" marB="0" anchor="ctr"/>
                </a:tc>
                <a:extLst>
                  <a:ext uri="{0D108BD9-81ED-4DB2-BD59-A6C34878D82A}">
                    <a16:rowId xmlns:a16="http://schemas.microsoft.com/office/drawing/2014/main" val="3568008299"/>
                  </a:ext>
                </a:extLst>
              </a:tr>
              <a:tr h="236098">
                <a:tc>
                  <a:txBody>
                    <a:bodyPr/>
                    <a:lstStyle/>
                    <a:p>
                      <a:pPr algn="ctr" fontAlgn="ctr"/>
                      <a:r>
                        <a:rPr lang="en-CA" sz="1000" b="0" i="0" u="none" strike="noStrike">
                          <a:solidFill>
                            <a:srgbClr val="000000"/>
                          </a:solidFill>
                          <a:effectLst/>
                          <a:latin typeface="+mj-lt"/>
                        </a:rPr>
                        <a:t>garageSpaces</a:t>
                      </a:r>
                    </a:p>
                  </a:txBody>
                  <a:tcPr marL="9525" marR="9525" marT="9525" marB="0" anchor="ctr"/>
                </a:tc>
                <a:tc>
                  <a:txBody>
                    <a:bodyPr/>
                    <a:lstStyle/>
                    <a:p>
                      <a:pPr algn="ctr" fontAlgn="ctr"/>
                      <a:r>
                        <a:rPr lang="en-CA" sz="1000" b="0" i="0" u="none" strike="noStrike" dirty="0" err="1">
                          <a:solidFill>
                            <a:srgbClr val="000000"/>
                          </a:solidFill>
                          <a:effectLst/>
                          <a:latin typeface="+mj-lt"/>
                        </a:rPr>
                        <a:t>numOfWaterfrontFeatures</a:t>
                      </a:r>
                      <a:endParaRPr lang="en-CA" sz="1000" b="0" i="0" u="none" strike="noStrike" dirty="0">
                        <a:solidFill>
                          <a:srgbClr val="000000"/>
                        </a:solidFill>
                        <a:effectLst/>
                        <a:latin typeface="+mj-lt"/>
                      </a:endParaRPr>
                    </a:p>
                  </a:txBody>
                  <a:tcPr marL="9525" marR="9525" marT="9525" marB="0" anchor="ctr"/>
                </a:tc>
                <a:tc>
                  <a:txBody>
                    <a:bodyPr/>
                    <a:lstStyle/>
                    <a:p>
                      <a:pPr algn="ctr" fontAlgn="ctr"/>
                      <a:r>
                        <a:rPr lang="en-CA" sz="1000" b="0" i="0" u="none" strike="noStrike">
                          <a:solidFill>
                            <a:srgbClr val="000000"/>
                          </a:solidFill>
                          <a:effectLst/>
                          <a:latin typeface="+mj-lt"/>
                        </a:rPr>
                        <a:t>city_dripping springs</a:t>
                      </a:r>
                    </a:p>
                  </a:txBody>
                  <a:tcPr marL="9525" marR="9525" marT="9525" marB="0" anchor="ctr"/>
                </a:tc>
                <a:extLst>
                  <a:ext uri="{0D108BD9-81ED-4DB2-BD59-A6C34878D82A}">
                    <a16:rowId xmlns:a16="http://schemas.microsoft.com/office/drawing/2014/main" val="2374188339"/>
                  </a:ext>
                </a:extLst>
              </a:tr>
              <a:tr h="236098">
                <a:tc>
                  <a:txBody>
                    <a:bodyPr/>
                    <a:lstStyle/>
                    <a:p>
                      <a:pPr algn="ctr" fontAlgn="ctr"/>
                      <a:r>
                        <a:rPr lang="en-CA" sz="1000" b="0" i="0" u="none" strike="noStrike">
                          <a:solidFill>
                            <a:srgbClr val="000000"/>
                          </a:solidFill>
                          <a:effectLst/>
                          <a:latin typeface="+mj-lt"/>
                        </a:rPr>
                        <a:t>hasAssociation</a:t>
                      </a:r>
                    </a:p>
                  </a:txBody>
                  <a:tcPr marL="9525" marR="9525" marT="9525" marB="0" anchor="ctr"/>
                </a:tc>
                <a:tc>
                  <a:txBody>
                    <a:bodyPr/>
                    <a:lstStyle/>
                    <a:p>
                      <a:pPr algn="ctr" fontAlgn="ctr"/>
                      <a:r>
                        <a:rPr lang="en-CA" sz="1000" b="0" i="0" u="none" strike="noStrike" dirty="0" err="1">
                          <a:solidFill>
                            <a:srgbClr val="000000"/>
                          </a:solidFill>
                          <a:effectLst/>
                          <a:latin typeface="+mj-lt"/>
                        </a:rPr>
                        <a:t>numOfWindowFeatures</a:t>
                      </a:r>
                      <a:endParaRPr lang="en-CA" sz="1000" b="0" i="0" u="none" strike="noStrike" dirty="0">
                        <a:solidFill>
                          <a:srgbClr val="000000"/>
                        </a:solidFill>
                        <a:effectLst/>
                        <a:latin typeface="+mj-lt"/>
                      </a:endParaRPr>
                    </a:p>
                  </a:txBody>
                  <a:tcPr marL="9525" marR="9525" marT="9525" marB="0" anchor="ctr"/>
                </a:tc>
                <a:tc>
                  <a:txBody>
                    <a:bodyPr/>
                    <a:lstStyle/>
                    <a:p>
                      <a:pPr algn="ctr" fontAlgn="ctr"/>
                      <a:r>
                        <a:rPr lang="en-CA" sz="1000" b="0" i="0" u="none" strike="noStrike" dirty="0" err="1">
                          <a:solidFill>
                            <a:srgbClr val="000000"/>
                          </a:solidFill>
                          <a:effectLst/>
                          <a:latin typeface="+mj-lt"/>
                        </a:rPr>
                        <a:t>city_manchaca</a:t>
                      </a:r>
                      <a:endParaRPr lang="en-CA" sz="1000" b="0" i="0" u="none" strike="noStrike" dirty="0">
                        <a:solidFill>
                          <a:srgbClr val="000000"/>
                        </a:solidFill>
                        <a:effectLst/>
                        <a:latin typeface="+mj-lt"/>
                      </a:endParaRPr>
                    </a:p>
                  </a:txBody>
                  <a:tcPr marL="9525" marR="9525" marT="9525" marB="0" anchor="ctr"/>
                </a:tc>
                <a:extLst>
                  <a:ext uri="{0D108BD9-81ED-4DB2-BD59-A6C34878D82A}">
                    <a16:rowId xmlns:a16="http://schemas.microsoft.com/office/drawing/2014/main" val="3179816504"/>
                  </a:ext>
                </a:extLst>
              </a:tr>
              <a:tr h="236098">
                <a:tc>
                  <a:txBody>
                    <a:bodyPr/>
                    <a:lstStyle/>
                    <a:p>
                      <a:pPr algn="ctr" fontAlgn="ctr"/>
                      <a:r>
                        <a:rPr lang="en-CA" sz="1000" b="0" i="0" u="none" strike="noStrike">
                          <a:solidFill>
                            <a:srgbClr val="000000"/>
                          </a:solidFill>
                          <a:effectLst/>
                          <a:latin typeface="+mj-lt"/>
                        </a:rPr>
                        <a:t>hasCooling</a:t>
                      </a:r>
                    </a:p>
                  </a:txBody>
                  <a:tcPr marL="9525" marR="9525" marT="9525" marB="0" anchor="ctr"/>
                </a:tc>
                <a:tc>
                  <a:txBody>
                    <a:bodyPr/>
                    <a:lstStyle/>
                    <a:p>
                      <a:pPr algn="ctr" fontAlgn="ctr"/>
                      <a:r>
                        <a:rPr lang="en-CA" sz="1000" b="0" i="0" u="none" strike="noStrike">
                          <a:solidFill>
                            <a:srgbClr val="000000"/>
                          </a:solidFill>
                          <a:effectLst/>
                          <a:latin typeface="+mj-lt"/>
                        </a:rPr>
                        <a:t>numOfCommunityFeatures</a:t>
                      </a:r>
                    </a:p>
                  </a:txBody>
                  <a:tcPr marL="9525" marR="9525" marT="9525" marB="0" anchor="ctr"/>
                </a:tc>
                <a:tc>
                  <a:txBody>
                    <a:bodyPr/>
                    <a:lstStyle/>
                    <a:p>
                      <a:pPr algn="ctr" fontAlgn="ctr"/>
                      <a:r>
                        <a:rPr lang="en-CA" sz="1000" b="0" i="0" u="none" strike="noStrike">
                          <a:solidFill>
                            <a:srgbClr val="000000"/>
                          </a:solidFill>
                          <a:effectLst/>
                          <a:latin typeface="+mj-lt"/>
                        </a:rPr>
                        <a:t>city_manor</a:t>
                      </a:r>
                    </a:p>
                  </a:txBody>
                  <a:tcPr marL="9525" marR="9525" marT="9525" marB="0" anchor="ctr"/>
                </a:tc>
                <a:extLst>
                  <a:ext uri="{0D108BD9-81ED-4DB2-BD59-A6C34878D82A}">
                    <a16:rowId xmlns:a16="http://schemas.microsoft.com/office/drawing/2014/main" val="1943864348"/>
                  </a:ext>
                </a:extLst>
              </a:tr>
              <a:tr h="236098">
                <a:tc>
                  <a:txBody>
                    <a:bodyPr/>
                    <a:lstStyle/>
                    <a:p>
                      <a:pPr algn="ctr" fontAlgn="ctr"/>
                      <a:r>
                        <a:rPr lang="en-CA" sz="1000" b="0" i="0" u="none" strike="noStrike">
                          <a:solidFill>
                            <a:srgbClr val="000000"/>
                          </a:solidFill>
                          <a:effectLst/>
                          <a:latin typeface="+mj-lt"/>
                        </a:rPr>
                        <a:t>hasGarage</a:t>
                      </a:r>
                    </a:p>
                  </a:txBody>
                  <a:tcPr marL="9525" marR="9525" marT="9525" marB="0" anchor="ctr"/>
                </a:tc>
                <a:tc>
                  <a:txBody>
                    <a:bodyPr/>
                    <a:lstStyle/>
                    <a:p>
                      <a:pPr algn="ctr" fontAlgn="ctr"/>
                      <a:r>
                        <a:rPr lang="en-CA" sz="1000" b="0" i="0" u="none" strike="noStrike" dirty="0" err="1">
                          <a:solidFill>
                            <a:srgbClr val="000000"/>
                          </a:solidFill>
                          <a:effectLst/>
                          <a:latin typeface="+mj-lt"/>
                        </a:rPr>
                        <a:t>lotSizeSqFt</a:t>
                      </a:r>
                      <a:endParaRPr lang="en-CA" sz="1000" b="0" i="0" u="none" strike="noStrike" dirty="0">
                        <a:solidFill>
                          <a:srgbClr val="000000"/>
                        </a:solidFill>
                        <a:effectLst/>
                        <a:latin typeface="+mj-lt"/>
                      </a:endParaRPr>
                    </a:p>
                  </a:txBody>
                  <a:tcPr marL="9525" marR="9525" marT="9525" marB="0" anchor="ctr"/>
                </a:tc>
                <a:tc>
                  <a:txBody>
                    <a:bodyPr/>
                    <a:lstStyle/>
                    <a:p>
                      <a:pPr algn="ctr" fontAlgn="ctr"/>
                      <a:r>
                        <a:rPr lang="en-CA" sz="1000" b="0" i="0" u="none" strike="noStrike">
                          <a:solidFill>
                            <a:srgbClr val="000000"/>
                          </a:solidFill>
                          <a:effectLst/>
                          <a:latin typeface="+mj-lt"/>
                        </a:rPr>
                        <a:t>city_pflugerville</a:t>
                      </a:r>
                    </a:p>
                  </a:txBody>
                  <a:tcPr marL="9525" marR="9525" marT="9525" marB="0" anchor="ctr"/>
                </a:tc>
                <a:extLst>
                  <a:ext uri="{0D108BD9-81ED-4DB2-BD59-A6C34878D82A}">
                    <a16:rowId xmlns:a16="http://schemas.microsoft.com/office/drawing/2014/main" val="1759881890"/>
                  </a:ext>
                </a:extLst>
              </a:tr>
              <a:tr h="236098">
                <a:tc>
                  <a:txBody>
                    <a:bodyPr/>
                    <a:lstStyle/>
                    <a:p>
                      <a:pPr algn="ctr" fontAlgn="ctr"/>
                      <a:r>
                        <a:rPr lang="en-CA" sz="1000" b="0" i="0" u="none" strike="noStrike">
                          <a:solidFill>
                            <a:srgbClr val="000000"/>
                          </a:solidFill>
                          <a:effectLst/>
                          <a:latin typeface="+mj-lt"/>
                        </a:rPr>
                        <a:t>hasHeating</a:t>
                      </a:r>
                    </a:p>
                  </a:txBody>
                  <a:tcPr marL="9525" marR="9525" marT="9525" marB="0" anchor="ctr"/>
                </a:tc>
                <a:tc>
                  <a:txBody>
                    <a:bodyPr/>
                    <a:lstStyle/>
                    <a:p>
                      <a:pPr algn="ctr" fontAlgn="ctr"/>
                      <a:r>
                        <a:rPr lang="en-CA" sz="1000" b="0" i="0" u="none" strike="noStrike" dirty="0" err="1">
                          <a:solidFill>
                            <a:srgbClr val="000000"/>
                          </a:solidFill>
                          <a:effectLst/>
                          <a:latin typeface="+mj-lt"/>
                        </a:rPr>
                        <a:t>livingAreaSqFt</a:t>
                      </a:r>
                      <a:endParaRPr lang="en-CA" sz="1000" b="0" i="0" u="none" strike="noStrike" dirty="0">
                        <a:solidFill>
                          <a:srgbClr val="000000"/>
                        </a:solidFill>
                        <a:effectLst/>
                        <a:latin typeface="+mj-lt"/>
                      </a:endParaRPr>
                    </a:p>
                  </a:txBody>
                  <a:tcPr marL="9525" marR="9525" marT="9525" marB="0" anchor="ctr"/>
                </a:tc>
                <a:tc>
                  <a:txBody>
                    <a:bodyPr/>
                    <a:lstStyle/>
                    <a:p>
                      <a:pPr algn="ctr" fontAlgn="ctr"/>
                      <a:r>
                        <a:rPr lang="en-CA" sz="1000" b="0" i="0" u="none" strike="noStrike" dirty="0" err="1">
                          <a:solidFill>
                            <a:srgbClr val="000000"/>
                          </a:solidFill>
                          <a:effectLst/>
                          <a:latin typeface="+mj-lt"/>
                        </a:rPr>
                        <a:t>city_road</a:t>
                      </a:r>
                      <a:endParaRPr lang="en-CA" sz="1000" b="0" i="0" u="none" strike="noStrike" dirty="0">
                        <a:solidFill>
                          <a:srgbClr val="000000"/>
                        </a:solidFill>
                        <a:effectLst/>
                        <a:latin typeface="+mj-lt"/>
                      </a:endParaRPr>
                    </a:p>
                  </a:txBody>
                  <a:tcPr marL="9525" marR="9525" marT="9525" marB="0" anchor="ctr"/>
                </a:tc>
                <a:extLst>
                  <a:ext uri="{0D108BD9-81ED-4DB2-BD59-A6C34878D82A}">
                    <a16:rowId xmlns:a16="http://schemas.microsoft.com/office/drawing/2014/main" val="919131981"/>
                  </a:ext>
                </a:extLst>
              </a:tr>
              <a:tr h="236098">
                <a:tc>
                  <a:txBody>
                    <a:bodyPr/>
                    <a:lstStyle/>
                    <a:p>
                      <a:pPr algn="ctr" fontAlgn="ctr"/>
                      <a:r>
                        <a:rPr lang="en-CA" sz="1000" b="0" i="0" u="none" strike="noStrike">
                          <a:solidFill>
                            <a:srgbClr val="000000"/>
                          </a:solidFill>
                          <a:effectLst/>
                          <a:latin typeface="+mj-lt"/>
                        </a:rPr>
                        <a:t>hasSpa</a:t>
                      </a:r>
                    </a:p>
                  </a:txBody>
                  <a:tcPr marL="9525" marR="9525" marT="9525" marB="0" anchor="ctr"/>
                </a:tc>
                <a:tc>
                  <a:txBody>
                    <a:bodyPr/>
                    <a:lstStyle/>
                    <a:p>
                      <a:pPr algn="ctr" fontAlgn="ctr"/>
                      <a:r>
                        <a:rPr lang="en-CA" sz="1000" b="0" i="0" u="none" strike="noStrike" dirty="0" err="1">
                          <a:solidFill>
                            <a:srgbClr val="000000"/>
                          </a:solidFill>
                          <a:effectLst/>
                          <a:latin typeface="+mj-lt"/>
                        </a:rPr>
                        <a:t>numOfPrimarySchools</a:t>
                      </a:r>
                      <a:endParaRPr lang="en-CA" sz="1000" b="0" i="0" u="none" strike="noStrike" dirty="0">
                        <a:solidFill>
                          <a:srgbClr val="000000"/>
                        </a:solidFill>
                        <a:effectLst/>
                        <a:latin typeface="+mj-lt"/>
                      </a:endParaRPr>
                    </a:p>
                  </a:txBody>
                  <a:tcPr marL="9525" marR="9525" marT="9525" marB="0" anchor="ctr"/>
                </a:tc>
                <a:tc>
                  <a:txBody>
                    <a:bodyPr/>
                    <a:lstStyle/>
                    <a:p>
                      <a:pPr algn="ctr" fontAlgn="ctr"/>
                      <a:r>
                        <a:rPr lang="en-CA" sz="1000" b="0" i="0" u="none" strike="noStrike">
                          <a:solidFill>
                            <a:srgbClr val="000000"/>
                          </a:solidFill>
                          <a:effectLst/>
                          <a:latin typeface="+mj-lt"/>
                        </a:rPr>
                        <a:t>city_west lake hills</a:t>
                      </a:r>
                    </a:p>
                  </a:txBody>
                  <a:tcPr marL="9525" marR="9525" marT="9525" marB="0" anchor="ctr"/>
                </a:tc>
                <a:extLst>
                  <a:ext uri="{0D108BD9-81ED-4DB2-BD59-A6C34878D82A}">
                    <a16:rowId xmlns:a16="http://schemas.microsoft.com/office/drawing/2014/main" val="1504788676"/>
                  </a:ext>
                </a:extLst>
              </a:tr>
              <a:tr h="236098">
                <a:tc>
                  <a:txBody>
                    <a:bodyPr/>
                    <a:lstStyle/>
                    <a:p>
                      <a:pPr algn="ctr" fontAlgn="ctr"/>
                      <a:r>
                        <a:rPr lang="en-CA" sz="1000" b="0" i="0" u="none" strike="noStrike">
                          <a:solidFill>
                            <a:srgbClr val="000000"/>
                          </a:solidFill>
                          <a:effectLst/>
                          <a:latin typeface="+mj-lt"/>
                        </a:rPr>
                        <a:t>hasView</a:t>
                      </a:r>
                    </a:p>
                  </a:txBody>
                  <a:tcPr marL="9525" marR="9525" marT="9525" marB="0" anchor="ctr"/>
                </a:tc>
                <a:tc>
                  <a:txBody>
                    <a:bodyPr/>
                    <a:lstStyle/>
                    <a:p>
                      <a:pPr algn="ctr" fontAlgn="ctr"/>
                      <a:r>
                        <a:rPr lang="en-CA" sz="1000" b="0" i="0" u="none" strike="noStrike" dirty="0" err="1">
                          <a:solidFill>
                            <a:srgbClr val="000000"/>
                          </a:solidFill>
                          <a:effectLst/>
                          <a:latin typeface="+mj-lt"/>
                        </a:rPr>
                        <a:t>numOfElementarySchools</a:t>
                      </a:r>
                      <a:endParaRPr lang="en-CA" sz="1000" b="0" i="0" u="none" strike="noStrike" dirty="0">
                        <a:solidFill>
                          <a:srgbClr val="000000"/>
                        </a:solidFill>
                        <a:effectLst/>
                        <a:latin typeface="+mj-lt"/>
                      </a:endParaRPr>
                    </a:p>
                  </a:txBody>
                  <a:tcPr marL="9525" marR="9525" marT="9525" marB="0" anchor="ctr"/>
                </a:tc>
                <a:tc>
                  <a:txBody>
                    <a:bodyPr/>
                    <a:lstStyle/>
                    <a:p>
                      <a:pPr algn="ctr" fontAlgn="ctr"/>
                      <a:r>
                        <a:rPr lang="en-CA" sz="1000" b="0" i="0" u="none" strike="noStrike">
                          <a:solidFill>
                            <a:srgbClr val="000000"/>
                          </a:solidFill>
                          <a:effectLst/>
                          <a:latin typeface="+mj-lt"/>
                        </a:rPr>
                        <a:t>homeType_Condo</a:t>
                      </a:r>
                    </a:p>
                  </a:txBody>
                  <a:tcPr marL="9525" marR="9525" marT="9525" marB="0" anchor="ctr"/>
                </a:tc>
                <a:extLst>
                  <a:ext uri="{0D108BD9-81ED-4DB2-BD59-A6C34878D82A}">
                    <a16:rowId xmlns:a16="http://schemas.microsoft.com/office/drawing/2014/main" val="681854227"/>
                  </a:ext>
                </a:extLst>
              </a:tr>
              <a:tr h="318176">
                <a:tc>
                  <a:txBody>
                    <a:bodyPr/>
                    <a:lstStyle/>
                    <a:p>
                      <a:pPr algn="ctr" fontAlgn="ctr"/>
                      <a:r>
                        <a:rPr lang="en-CA" sz="1000" b="0" i="0" u="none" strike="noStrike">
                          <a:solidFill>
                            <a:srgbClr val="000000"/>
                          </a:solidFill>
                          <a:effectLst/>
                          <a:latin typeface="+mj-lt"/>
                        </a:rPr>
                        <a:t>parkingSpaces</a:t>
                      </a:r>
                    </a:p>
                  </a:txBody>
                  <a:tcPr marL="9525" marR="9525" marT="9525" marB="0" anchor="ctr"/>
                </a:tc>
                <a:tc>
                  <a:txBody>
                    <a:bodyPr/>
                    <a:lstStyle/>
                    <a:p>
                      <a:pPr algn="ctr" fontAlgn="ctr"/>
                      <a:r>
                        <a:rPr lang="en-CA" sz="1000" b="0" i="0" u="none" strike="noStrike" dirty="0" err="1">
                          <a:solidFill>
                            <a:srgbClr val="000000"/>
                          </a:solidFill>
                          <a:effectLst/>
                          <a:latin typeface="+mj-lt"/>
                        </a:rPr>
                        <a:t>numOfMiddleSchools</a:t>
                      </a:r>
                      <a:endParaRPr lang="en-CA" sz="1000" b="0" i="0" u="none" strike="noStrike" dirty="0">
                        <a:solidFill>
                          <a:srgbClr val="000000"/>
                        </a:solidFill>
                        <a:effectLst/>
                        <a:latin typeface="+mj-lt"/>
                      </a:endParaRPr>
                    </a:p>
                  </a:txBody>
                  <a:tcPr marL="9525" marR="9525" marT="9525" marB="0" anchor="ctr"/>
                </a:tc>
                <a:tc>
                  <a:txBody>
                    <a:bodyPr/>
                    <a:lstStyle/>
                    <a:p>
                      <a:pPr algn="ctr" fontAlgn="ctr"/>
                      <a:r>
                        <a:rPr lang="en-CA" sz="1000" b="0" i="0" u="none" strike="noStrike" dirty="0" err="1">
                          <a:solidFill>
                            <a:srgbClr val="000000"/>
                          </a:solidFill>
                          <a:effectLst/>
                          <a:latin typeface="+mj-lt"/>
                        </a:rPr>
                        <a:t>homeType_Mobile</a:t>
                      </a:r>
                      <a:r>
                        <a:rPr lang="en-CA" sz="1000" b="0" i="0" u="none" strike="noStrike" dirty="0">
                          <a:solidFill>
                            <a:srgbClr val="000000"/>
                          </a:solidFill>
                          <a:effectLst/>
                          <a:latin typeface="+mj-lt"/>
                        </a:rPr>
                        <a:t> / Manufactured</a:t>
                      </a:r>
                    </a:p>
                  </a:txBody>
                  <a:tcPr marL="9525" marR="9525" marT="9525" marB="0" anchor="ctr"/>
                </a:tc>
                <a:extLst>
                  <a:ext uri="{0D108BD9-81ED-4DB2-BD59-A6C34878D82A}">
                    <a16:rowId xmlns:a16="http://schemas.microsoft.com/office/drawing/2014/main" val="4281170424"/>
                  </a:ext>
                </a:extLst>
              </a:tr>
              <a:tr h="236098">
                <a:tc>
                  <a:txBody>
                    <a:bodyPr/>
                    <a:lstStyle/>
                    <a:p>
                      <a:pPr algn="ctr" fontAlgn="ctr"/>
                      <a:r>
                        <a:rPr lang="en-CA" sz="1000" b="0" i="0" u="none" strike="noStrike">
                          <a:solidFill>
                            <a:srgbClr val="000000"/>
                          </a:solidFill>
                          <a:effectLst/>
                          <a:latin typeface="+mj-lt"/>
                        </a:rPr>
                        <a:t>yearBuilt</a:t>
                      </a:r>
                    </a:p>
                  </a:txBody>
                  <a:tcPr marL="9525" marR="9525" marT="9525" marB="0" anchor="ctr"/>
                </a:tc>
                <a:tc>
                  <a:txBody>
                    <a:bodyPr/>
                    <a:lstStyle/>
                    <a:p>
                      <a:pPr algn="ctr" fontAlgn="ctr"/>
                      <a:r>
                        <a:rPr lang="en-CA" sz="1000" b="0" i="0" u="none" strike="noStrike">
                          <a:solidFill>
                            <a:srgbClr val="000000"/>
                          </a:solidFill>
                          <a:effectLst/>
                          <a:latin typeface="+mj-lt"/>
                        </a:rPr>
                        <a:t>numOfHighSchools</a:t>
                      </a:r>
                    </a:p>
                  </a:txBody>
                  <a:tcPr marL="9525" marR="9525" marT="9525" marB="0" anchor="ctr"/>
                </a:tc>
                <a:tc>
                  <a:txBody>
                    <a:bodyPr/>
                    <a:lstStyle/>
                    <a:p>
                      <a:pPr algn="ctr" fontAlgn="ctr"/>
                      <a:r>
                        <a:rPr lang="en-CA" sz="1000" b="0" i="0" u="none" strike="noStrike">
                          <a:solidFill>
                            <a:srgbClr val="000000"/>
                          </a:solidFill>
                          <a:effectLst/>
                          <a:latin typeface="+mj-lt"/>
                        </a:rPr>
                        <a:t>homeType_MultiFamily</a:t>
                      </a:r>
                    </a:p>
                  </a:txBody>
                  <a:tcPr marL="9525" marR="9525" marT="9525" marB="0" anchor="ctr"/>
                </a:tc>
                <a:extLst>
                  <a:ext uri="{0D108BD9-81ED-4DB2-BD59-A6C34878D82A}">
                    <a16:rowId xmlns:a16="http://schemas.microsoft.com/office/drawing/2014/main" val="948239640"/>
                  </a:ext>
                </a:extLst>
              </a:tr>
              <a:tr h="236098">
                <a:tc>
                  <a:txBody>
                    <a:bodyPr/>
                    <a:lstStyle/>
                    <a:p>
                      <a:pPr algn="ctr" fontAlgn="ctr"/>
                      <a:r>
                        <a:rPr lang="en-CA" sz="1000" b="0" i="0" u="none" strike="noStrike" dirty="0" err="1">
                          <a:solidFill>
                            <a:srgbClr val="000000"/>
                          </a:solidFill>
                          <a:effectLst/>
                          <a:latin typeface="+mj-lt"/>
                        </a:rPr>
                        <a:t>numPriceChanges</a:t>
                      </a:r>
                      <a:endParaRPr lang="en-CA" sz="1000" b="0" i="0" u="none" strike="noStrike" dirty="0">
                        <a:solidFill>
                          <a:srgbClr val="000000"/>
                        </a:solidFill>
                        <a:effectLst/>
                        <a:latin typeface="+mj-lt"/>
                      </a:endParaRPr>
                    </a:p>
                  </a:txBody>
                  <a:tcPr marL="9525" marR="9525" marT="9525" marB="0" anchor="ctr"/>
                </a:tc>
                <a:tc>
                  <a:txBody>
                    <a:bodyPr/>
                    <a:lstStyle/>
                    <a:p>
                      <a:pPr algn="ctr" fontAlgn="ctr"/>
                      <a:r>
                        <a:rPr lang="en-CA" sz="1000" b="0" i="0" u="none" strike="noStrike">
                          <a:solidFill>
                            <a:srgbClr val="000000"/>
                          </a:solidFill>
                          <a:effectLst/>
                          <a:latin typeface="+mj-lt"/>
                        </a:rPr>
                        <a:t>avgSchoolDistance</a:t>
                      </a:r>
                    </a:p>
                  </a:txBody>
                  <a:tcPr marL="9525" marR="9525" marT="9525" marB="0" anchor="ctr"/>
                </a:tc>
                <a:tc>
                  <a:txBody>
                    <a:bodyPr/>
                    <a:lstStyle/>
                    <a:p>
                      <a:pPr algn="ctr" fontAlgn="ctr"/>
                      <a:r>
                        <a:rPr lang="en-CA" sz="1000" b="0" i="0" u="none" strike="noStrike" dirty="0" err="1">
                          <a:solidFill>
                            <a:srgbClr val="000000"/>
                          </a:solidFill>
                          <a:effectLst/>
                          <a:latin typeface="+mj-lt"/>
                        </a:rPr>
                        <a:t>homeType_Multiple</a:t>
                      </a:r>
                      <a:r>
                        <a:rPr lang="en-CA" sz="1000" b="0" i="0" u="none" strike="noStrike" dirty="0">
                          <a:solidFill>
                            <a:srgbClr val="000000"/>
                          </a:solidFill>
                          <a:effectLst/>
                          <a:latin typeface="+mj-lt"/>
                        </a:rPr>
                        <a:t> Occupancy</a:t>
                      </a:r>
                    </a:p>
                  </a:txBody>
                  <a:tcPr marL="9525" marR="9525" marT="9525" marB="0" anchor="ctr"/>
                </a:tc>
                <a:extLst>
                  <a:ext uri="{0D108BD9-81ED-4DB2-BD59-A6C34878D82A}">
                    <a16:rowId xmlns:a16="http://schemas.microsoft.com/office/drawing/2014/main" val="1498580054"/>
                  </a:ext>
                </a:extLst>
              </a:tr>
              <a:tr h="236098">
                <a:tc>
                  <a:txBody>
                    <a:bodyPr/>
                    <a:lstStyle/>
                    <a:p>
                      <a:pPr algn="ctr" fontAlgn="ctr"/>
                      <a:r>
                        <a:rPr lang="en-CA" sz="1000" b="0" i="0" u="none" strike="noStrike" dirty="0" err="1">
                          <a:solidFill>
                            <a:srgbClr val="000000"/>
                          </a:solidFill>
                          <a:effectLst/>
                          <a:latin typeface="+mj-lt"/>
                        </a:rPr>
                        <a:t>latest_salemonth</a:t>
                      </a:r>
                      <a:endParaRPr lang="en-CA" sz="1000" b="0" i="0" u="none" strike="noStrike" dirty="0">
                        <a:solidFill>
                          <a:srgbClr val="000000"/>
                        </a:solidFill>
                        <a:effectLst/>
                        <a:latin typeface="+mj-lt"/>
                      </a:endParaRPr>
                    </a:p>
                  </a:txBody>
                  <a:tcPr marL="9525" marR="9525" marT="9525" marB="0" anchor="ctr"/>
                </a:tc>
                <a:tc>
                  <a:txBody>
                    <a:bodyPr/>
                    <a:lstStyle/>
                    <a:p>
                      <a:pPr algn="ctr" fontAlgn="ctr"/>
                      <a:r>
                        <a:rPr lang="en-CA" sz="1000" b="0" i="0" u="none" strike="noStrike" dirty="0" err="1">
                          <a:solidFill>
                            <a:srgbClr val="000000"/>
                          </a:solidFill>
                          <a:effectLst/>
                          <a:latin typeface="+mj-lt"/>
                        </a:rPr>
                        <a:t>avgSchoolRating</a:t>
                      </a:r>
                      <a:endParaRPr lang="en-CA" sz="1000" b="0" i="0" u="none" strike="noStrike" dirty="0">
                        <a:solidFill>
                          <a:srgbClr val="000000"/>
                        </a:solidFill>
                        <a:effectLst/>
                        <a:latin typeface="+mj-lt"/>
                      </a:endParaRPr>
                    </a:p>
                  </a:txBody>
                  <a:tcPr marL="9525" marR="9525" marT="9525" marB="0" anchor="ctr"/>
                </a:tc>
                <a:tc>
                  <a:txBody>
                    <a:bodyPr/>
                    <a:lstStyle/>
                    <a:p>
                      <a:pPr algn="ctr" fontAlgn="ctr"/>
                      <a:r>
                        <a:rPr lang="en-CA" sz="1000" b="0" i="0" u="none" strike="noStrike" dirty="0" err="1">
                          <a:solidFill>
                            <a:srgbClr val="000000"/>
                          </a:solidFill>
                          <a:effectLst/>
                          <a:latin typeface="+mj-lt"/>
                        </a:rPr>
                        <a:t>homeType_Other</a:t>
                      </a:r>
                      <a:endParaRPr lang="en-CA" sz="1000" b="0" i="0" u="none" strike="noStrike" dirty="0">
                        <a:solidFill>
                          <a:srgbClr val="000000"/>
                        </a:solidFill>
                        <a:effectLst/>
                        <a:latin typeface="+mj-lt"/>
                      </a:endParaRPr>
                    </a:p>
                  </a:txBody>
                  <a:tcPr marL="9525" marR="9525" marT="9525" marB="0" anchor="ctr"/>
                </a:tc>
                <a:extLst>
                  <a:ext uri="{0D108BD9-81ED-4DB2-BD59-A6C34878D82A}">
                    <a16:rowId xmlns:a16="http://schemas.microsoft.com/office/drawing/2014/main" val="3695853557"/>
                  </a:ext>
                </a:extLst>
              </a:tr>
              <a:tr h="236098">
                <a:tc>
                  <a:txBody>
                    <a:bodyPr/>
                    <a:lstStyle/>
                    <a:p>
                      <a:pPr algn="ctr" fontAlgn="ctr"/>
                      <a:r>
                        <a:rPr lang="en-CA" sz="1000" b="0" i="0" u="none" strike="noStrike">
                          <a:solidFill>
                            <a:srgbClr val="000000"/>
                          </a:solidFill>
                          <a:effectLst/>
                          <a:latin typeface="+mj-lt"/>
                        </a:rPr>
                        <a:t>latest_saleyear</a:t>
                      </a:r>
                    </a:p>
                  </a:txBody>
                  <a:tcPr marL="9525" marR="9525" marT="9525" marB="0" anchor="ctr"/>
                </a:tc>
                <a:tc>
                  <a:txBody>
                    <a:bodyPr/>
                    <a:lstStyle/>
                    <a:p>
                      <a:pPr algn="ctr" fontAlgn="ctr"/>
                      <a:r>
                        <a:rPr lang="en-CA" sz="1000" b="0" i="0" u="none" strike="noStrike" dirty="0" err="1">
                          <a:solidFill>
                            <a:srgbClr val="000000"/>
                          </a:solidFill>
                          <a:effectLst/>
                          <a:latin typeface="+mj-lt"/>
                        </a:rPr>
                        <a:t>avgSchoolSize</a:t>
                      </a:r>
                      <a:endParaRPr lang="en-CA" sz="1000" b="0" i="0" u="none" strike="noStrike" dirty="0">
                        <a:solidFill>
                          <a:srgbClr val="000000"/>
                        </a:solidFill>
                        <a:effectLst/>
                        <a:latin typeface="+mj-lt"/>
                      </a:endParaRPr>
                    </a:p>
                  </a:txBody>
                  <a:tcPr marL="9525" marR="9525" marT="9525" marB="0" anchor="ctr"/>
                </a:tc>
                <a:tc>
                  <a:txBody>
                    <a:bodyPr/>
                    <a:lstStyle/>
                    <a:p>
                      <a:pPr algn="ctr" fontAlgn="ctr"/>
                      <a:r>
                        <a:rPr lang="en-CA" sz="1000" b="0" i="0" u="none" strike="noStrike" dirty="0" err="1">
                          <a:solidFill>
                            <a:srgbClr val="000000"/>
                          </a:solidFill>
                          <a:effectLst/>
                          <a:latin typeface="+mj-lt"/>
                        </a:rPr>
                        <a:t>homeType_Residential</a:t>
                      </a:r>
                      <a:endParaRPr lang="en-CA" sz="1000" b="0" i="0" u="none" strike="noStrike" dirty="0">
                        <a:solidFill>
                          <a:srgbClr val="000000"/>
                        </a:solidFill>
                        <a:effectLst/>
                        <a:latin typeface="+mj-lt"/>
                      </a:endParaRPr>
                    </a:p>
                  </a:txBody>
                  <a:tcPr marL="9525" marR="9525" marT="9525" marB="0" anchor="ctr"/>
                </a:tc>
                <a:extLst>
                  <a:ext uri="{0D108BD9-81ED-4DB2-BD59-A6C34878D82A}">
                    <a16:rowId xmlns:a16="http://schemas.microsoft.com/office/drawing/2014/main" val="3023661370"/>
                  </a:ext>
                </a:extLst>
              </a:tr>
              <a:tr h="236098">
                <a:tc>
                  <a:txBody>
                    <a:bodyPr/>
                    <a:lstStyle/>
                    <a:p>
                      <a:pPr algn="ctr" fontAlgn="ctr"/>
                      <a:r>
                        <a:rPr lang="en-CA" sz="1000" b="0" i="0" u="none" strike="noStrike" dirty="0" err="1">
                          <a:solidFill>
                            <a:srgbClr val="000000"/>
                          </a:solidFill>
                          <a:effectLst/>
                          <a:latin typeface="+mj-lt"/>
                        </a:rPr>
                        <a:t>numOfPhotos</a:t>
                      </a:r>
                      <a:endParaRPr lang="en-CA" sz="1000" b="0" i="0" u="none" strike="noStrike" dirty="0">
                        <a:solidFill>
                          <a:srgbClr val="000000"/>
                        </a:solidFill>
                        <a:effectLst/>
                        <a:latin typeface="+mj-lt"/>
                      </a:endParaRPr>
                    </a:p>
                  </a:txBody>
                  <a:tcPr marL="9525" marR="9525" marT="9525" marB="0" anchor="ctr"/>
                </a:tc>
                <a:tc>
                  <a:txBody>
                    <a:bodyPr/>
                    <a:lstStyle/>
                    <a:p>
                      <a:pPr algn="ctr" fontAlgn="ctr"/>
                      <a:r>
                        <a:rPr lang="en-CA" sz="1000" b="0" i="0" u="none" strike="noStrike" dirty="0" err="1">
                          <a:solidFill>
                            <a:srgbClr val="000000"/>
                          </a:solidFill>
                          <a:effectLst/>
                          <a:latin typeface="+mj-lt"/>
                        </a:rPr>
                        <a:t>MedianStudentsPerTeacher</a:t>
                      </a:r>
                      <a:endParaRPr lang="en-CA" sz="1000" b="0" i="0" u="none" strike="noStrike" dirty="0">
                        <a:solidFill>
                          <a:srgbClr val="000000"/>
                        </a:solidFill>
                        <a:effectLst/>
                        <a:latin typeface="+mj-lt"/>
                      </a:endParaRPr>
                    </a:p>
                  </a:txBody>
                  <a:tcPr marL="9525" marR="9525" marT="9525" marB="0" anchor="ctr"/>
                </a:tc>
                <a:tc>
                  <a:txBody>
                    <a:bodyPr/>
                    <a:lstStyle/>
                    <a:p>
                      <a:pPr algn="ctr" fontAlgn="ctr"/>
                      <a:r>
                        <a:rPr lang="en-CA" sz="1000" b="0" i="0" u="none" strike="noStrike">
                          <a:solidFill>
                            <a:srgbClr val="000000"/>
                          </a:solidFill>
                          <a:effectLst/>
                          <a:latin typeface="+mj-lt"/>
                        </a:rPr>
                        <a:t>homeType_Single Family</a:t>
                      </a:r>
                    </a:p>
                  </a:txBody>
                  <a:tcPr marL="9525" marR="9525" marT="9525" marB="0" anchor="ctr"/>
                </a:tc>
                <a:extLst>
                  <a:ext uri="{0D108BD9-81ED-4DB2-BD59-A6C34878D82A}">
                    <a16:rowId xmlns:a16="http://schemas.microsoft.com/office/drawing/2014/main" val="4076411014"/>
                  </a:ext>
                </a:extLst>
              </a:tr>
              <a:tr h="236098">
                <a:tc>
                  <a:txBody>
                    <a:bodyPr/>
                    <a:lstStyle/>
                    <a:p>
                      <a:pPr algn="ctr" fontAlgn="ctr"/>
                      <a:r>
                        <a:rPr lang="en-CA" sz="1000" b="0" i="0" u="none" strike="noStrike" dirty="0" err="1">
                          <a:solidFill>
                            <a:srgbClr val="000000"/>
                          </a:solidFill>
                          <a:effectLst/>
                          <a:latin typeface="+mj-lt"/>
                        </a:rPr>
                        <a:t>numOfAccessibilityFeatures</a:t>
                      </a:r>
                      <a:endParaRPr lang="en-CA" sz="1000" b="0" i="0" u="none" strike="noStrike" dirty="0">
                        <a:solidFill>
                          <a:srgbClr val="000000"/>
                        </a:solidFill>
                        <a:effectLst/>
                        <a:latin typeface="+mj-lt"/>
                      </a:endParaRPr>
                    </a:p>
                  </a:txBody>
                  <a:tcPr marL="9525" marR="9525" marT="9525" marB="0" anchor="ctr"/>
                </a:tc>
                <a:tc>
                  <a:txBody>
                    <a:bodyPr/>
                    <a:lstStyle/>
                    <a:p>
                      <a:pPr algn="ctr" fontAlgn="ctr"/>
                      <a:r>
                        <a:rPr lang="en-CA" sz="1000" b="0" i="0" u="none" strike="noStrike" dirty="0" err="1">
                          <a:solidFill>
                            <a:srgbClr val="000000"/>
                          </a:solidFill>
                          <a:effectLst/>
                          <a:latin typeface="+mj-lt"/>
                        </a:rPr>
                        <a:t>numOfBathrooms</a:t>
                      </a:r>
                      <a:endParaRPr lang="en-CA" sz="1000" b="0" i="0" u="none" strike="noStrike" dirty="0">
                        <a:solidFill>
                          <a:srgbClr val="000000"/>
                        </a:solidFill>
                        <a:effectLst/>
                        <a:latin typeface="+mj-lt"/>
                      </a:endParaRPr>
                    </a:p>
                  </a:txBody>
                  <a:tcPr marL="9525" marR="9525" marT="9525" marB="0" anchor="ctr"/>
                </a:tc>
                <a:tc>
                  <a:txBody>
                    <a:bodyPr/>
                    <a:lstStyle/>
                    <a:p>
                      <a:pPr algn="ctr" fontAlgn="ctr"/>
                      <a:r>
                        <a:rPr lang="en-CA" sz="1000" b="0" i="0" u="none" strike="noStrike" dirty="0" err="1">
                          <a:solidFill>
                            <a:srgbClr val="000000"/>
                          </a:solidFill>
                          <a:effectLst/>
                          <a:latin typeface="+mj-lt"/>
                        </a:rPr>
                        <a:t>homeType_Townhouse</a:t>
                      </a:r>
                      <a:endParaRPr lang="en-CA" sz="1000" b="0" i="0" u="none" strike="noStrike" dirty="0">
                        <a:solidFill>
                          <a:srgbClr val="000000"/>
                        </a:solidFill>
                        <a:effectLst/>
                        <a:latin typeface="+mj-lt"/>
                      </a:endParaRPr>
                    </a:p>
                  </a:txBody>
                  <a:tcPr marL="9525" marR="9525" marT="9525" marB="0" anchor="ctr"/>
                </a:tc>
                <a:extLst>
                  <a:ext uri="{0D108BD9-81ED-4DB2-BD59-A6C34878D82A}">
                    <a16:rowId xmlns:a16="http://schemas.microsoft.com/office/drawing/2014/main" val="2866094480"/>
                  </a:ext>
                </a:extLst>
              </a:tr>
              <a:tr h="236098">
                <a:tc>
                  <a:txBody>
                    <a:bodyPr/>
                    <a:lstStyle/>
                    <a:p>
                      <a:pPr algn="ctr" fontAlgn="ctr"/>
                      <a:r>
                        <a:rPr lang="en-CA" sz="1000" b="0" i="0" u="none" strike="noStrike" dirty="0" err="1">
                          <a:solidFill>
                            <a:srgbClr val="000000"/>
                          </a:solidFill>
                          <a:effectLst/>
                          <a:latin typeface="+mj-lt"/>
                        </a:rPr>
                        <a:t>numOfAppliances</a:t>
                      </a:r>
                      <a:endParaRPr lang="en-CA" sz="1000" b="0" i="0" u="none" strike="noStrike" dirty="0">
                        <a:solidFill>
                          <a:srgbClr val="000000"/>
                        </a:solidFill>
                        <a:effectLst/>
                        <a:latin typeface="+mj-lt"/>
                      </a:endParaRPr>
                    </a:p>
                  </a:txBody>
                  <a:tcPr marL="9525" marR="9525" marT="9525" marB="0" anchor="ctr"/>
                </a:tc>
                <a:tc>
                  <a:txBody>
                    <a:bodyPr/>
                    <a:lstStyle/>
                    <a:p>
                      <a:pPr algn="ctr" fontAlgn="ctr"/>
                      <a:r>
                        <a:rPr lang="en-CA" sz="1000" b="0" i="0" u="none" strike="noStrike" dirty="0" err="1">
                          <a:solidFill>
                            <a:srgbClr val="000000"/>
                          </a:solidFill>
                          <a:effectLst/>
                          <a:latin typeface="+mj-lt"/>
                        </a:rPr>
                        <a:t>numOfBedrooms</a:t>
                      </a:r>
                      <a:endParaRPr lang="en-CA" sz="1000" b="0" i="0" u="none" strike="noStrike" dirty="0">
                        <a:solidFill>
                          <a:srgbClr val="000000"/>
                        </a:solidFill>
                        <a:effectLst/>
                        <a:latin typeface="+mj-lt"/>
                      </a:endParaRPr>
                    </a:p>
                  </a:txBody>
                  <a:tcPr marL="9525" marR="9525" marT="9525" marB="0" anchor="ctr"/>
                </a:tc>
                <a:tc>
                  <a:txBody>
                    <a:bodyPr/>
                    <a:lstStyle/>
                    <a:p>
                      <a:pPr algn="ctr" fontAlgn="ctr"/>
                      <a:r>
                        <a:rPr lang="en-CA" sz="1000" b="0" i="0" u="none" strike="noStrike" dirty="0" err="1">
                          <a:solidFill>
                            <a:srgbClr val="000000"/>
                          </a:solidFill>
                          <a:effectLst/>
                          <a:latin typeface="+mj-lt"/>
                        </a:rPr>
                        <a:t>homeType_Vacant</a:t>
                      </a:r>
                      <a:r>
                        <a:rPr lang="en-CA" sz="1000" b="0" i="0" u="none" strike="noStrike" dirty="0">
                          <a:solidFill>
                            <a:srgbClr val="000000"/>
                          </a:solidFill>
                          <a:effectLst/>
                          <a:latin typeface="+mj-lt"/>
                        </a:rPr>
                        <a:t> Land</a:t>
                      </a:r>
                    </a:p>
                  </a:txBody>
                  <a:tcPr marL="9525" marR="9525" marT="9525" marB="0" anchor="ctr"/>
                </a:tc>
                <a:extLst>
                  <a:ext uri="{0D108BD9-81ED-4DB2-BD59-A6C34878D82A}">
                    <a16:rowId xmlns:a16="http://schemas.microsoft.com/office/drawing/2014/main" val="1152783092"/>
                  </a:ext>
                </a:extLst>
              </a:tr>
            </a:tbl>
          </a:graphicData>
        </a:graphic>
      </p:graphicFrame>
      <p:sp>
        <p:nvSpPr>
          <p:cNvPr id="31" name="Isosceles Triangle 30">
            <a:extLst>
              <a:ext uri="{FF2B5EF4-FFF2-40B4-BE49-F238E27FC236}">
                <a16:creationId xmlns:a16="http://schemas.microsoft.com/office/drawing/2014/main" id="{0072117C-B103-A064-FF36-6F1E2D14B630}"/>
              </a:ext>
            </a:extLst>
          </p:cNvPr>
          <p:cNvSpPr/>
          <p:nvPr/>
        </p:nvSpPr>
        <p:spPr>
          <a:xfrm rot="10800000">
            <a:off x="69851" y="6037011"/>
            <a:ext cx="5632450" cy="243444"/>
          </a:xfrm>
          <a:prstGeom prst="triangle">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32" name="Rectangle 31">
            <a:extLst>
              <a:ext uri="{FF2B5EF4-FFF2-40B4-BE49-F238E27FC236}">
                <a16:creationId xmlns:a16="http://schemas.microsoft.com/office/drawing/2014/main" id="{1573B41E-46E2-3EE9-E221-A77F3301922C}"/>
              </a:ext>
            </a:extLst>
          </p:cNvPr>
          <p:cNvSpPr/>
          <p:nvPr/>
        </p:nvSpPr>
        <p:spPr>
          <a:xfrm>
            <a:off x="69849" y="6316723"/>
            <a:ext cx="5632450" cy="46016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err="1">
                <a:solidFill>
                  <a:schemeClr val="bg1"/>
                </a:solidFill>
              </a:rPr>
              <a:t>latestPrice</a:t>
            </a:r>
            <a:endParaRPr lang="en-CA" dirty="0">
              <a:solidFill>
                <a:schemeClr val="bg1"/>
              </a:solidFill>
            </a:endParaRPr>
          </a:p>
        </p:txBody>
      </p:sp>
      <p:pic>
        <p:nvPicPr>
          <p:cNvPr id="41" name="Picture 40">
            <a:extLst>
              <a:ext uri="{FF2B5EF4-FFF2-40B4-BE49-F238E27FC236}">
                <a16:creationId xmlns:a16="http://schemas.microsoft.com/office/drawing/2014/main" id="{77FA7458-5C55-4EFF-53F4-0117E3EBED67}"/>
              </a:ext>
            </a:extLst>
          </p:cNvPr>
          <p:cNvPicPr>
            <a:picLocks noChangeAspect="1"/>
          </p:cNvPicPr>
          <p:nvPr/>
        </p:nvPicPr>
        <p:blipFill>
          <a:blip r:embed="rId4"/>
          <a:stretch>
            <a:fillRect/>
          </a:stretch>
        </p:blipFill>
        <p:spPr>
          <a:xfrm>
            <a:off x="5808923" y="2246511"/>
            <a:ext cx="3203054" cy="3199306"/>
          </a:xfrm>
          <a:prstGeom prst="rect">
            <a:avLst/>
          </a:prstGeom>
        </p:spPr>
      </p:pic>
      <p:cxnSp>
        <p:nvCxnSpPr>
          <p:cNvPr id="46" name="Connector: Elbow 45">
            <a:extLst>
              <a:ext uri="{FF2B5EF4-FFF2-40B4-BE49-F238E27FC236}">
                <a16:creationId xmlns:a16="http://schemas.microsoft.com/office/drawing/2014/main" id="{BA670DD0-77DC-2A12-7D45-DE3F1449BE07}"/>
              </a:ext>
            </a:extLst>
          </p:cNvPr>
          <p:cNvCxnSpPr>
            <a:endCxn id="41" idx="2"/>
          </p:cNvCxnSpPr>
          <p:nvPr/>
        </p:nvCxnSpPr>
        <p:spPr>
          <a:xfrm flipV="1">
            <a:off x="5702299" y="5445817"/>
            <a:ext cx="1708151" cy="1117111"/>
          </a:xfrm>
          <a:prstGeom prst="bentConnector2">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0" name="Rectangle 49">
            <a:extLst>
              <a:ext uri="{FF2B5EF4-FFF2-40B4-BE49-F238E27FC236}">
                <a16:creationId xmlns:a16="http://schemas.microsoft.com/office/drawing/2014/main" id="{3CE1CCE9-DD9C-9977-6165-D8D76046FA77}"/>
              </a:ext>
            </a:extLst>
          </p:cNvPr>
          <p:cNvSpPr/>
          <p:nvPr/>
        </p:nvSpPr>
        <p:spPr>
          <a:xfrm>
            <a:off x="6275164" y="5756919"/>
            <a:ext cx="2270571" cy="675865"/>
          </a:xfrm>
          <a:prstGeom prst="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CA" sz="1400" b="1" i="1" dirty="0">
                <a:solidFill>
                  <a:sysClr val="windowText" lastClr="000000"/>
                </a:solidFill>
              </a:rPr>
              <a:t>Removing outliers: keeping House Price in  $100k-$500k range</a:t>
            </a:r>
          </a:p>
        </p:txBody>
      </p:sp>
      <p:sp>
        <p:nvSpPr>
          <p:cNvPr id="3" name="Rectangle 2">
            <a:extLst>
              <a:ext uri="{FF2B5EF4-FFF2-40B4-BE49-F238E27FC236}">
                <a16:creationId xmlns:a16="http://schemas.microsoft.com/office/drawing/2014/main" id="{CF47BC82-04F0-B825-4DED-A5F74C51AFE8}"/>
              </a:ext>
            </a:extLst>
          </p:cNvPr>
          <p:cNvSpPr/>
          <p:nvPr/>
        </p:nvSpPr>
        <p:spPr>
          <a:xfrm>
            <a:off x="6218065" y="1425528"/>
            <a:ext cx="2537169" cy="675865"/>
          </a:xfrm>
          <a:prstGeom prst="rect">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CA" sz="1400" i="1" dirty="0">
                <a:solidFill>
                  <a:sysClr val="windowText" lastClr="000000"/>
                </a:solidFill>
              </a:rPr>
              <a:t>We will look at models both including and excluding outliers</a:t>
            </a:r>
          </a:p>
        </p:txBody>
      </p:sp>
    </p:spTree>
    <p:extLst>
      <p:ext uri="{BB962C8B-B14F-4D97-AF65-F5344CB8AC3E}">
        <p14:creationId xmlns:p14="http://schemas.microsoft.com/office/powerpoint/2010/main" val="21311442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 name="Picture 50">
            <a:extLst>
              <a:ext uri="{FF2B5EF4-FFF2-40B4-BE49-F238E27FC236}">
                <a16:creationId xmlns:a16="http://schemas.microsoft.com/office/drawing/2014/main" id="{26A4751B-3957-739A-9308-2B48CC7C3460}"/>
              </a:ext>
            </a:extLst>
          </p:cNvPr>
          <p:cNvPicPr>
            <a:picLocks noChangeAspect="1"/>
          </p:cNvPicPr>
          <p:nvPr/>
        </p:nvPicPr>
        <p:blipFill>
          <a:blip r:embed="rId3"/>
          <a:stretch>
            <a:fillRect/>
          </a:stretch>
        </p:blipFill>
        <p:spPr>
          <a:xfrm>
            <a:off x="2983777" y="5158684"/>
            <a:ext cx="3163023" cy="1699588"/>
          </a:xfrm>
          <a:prstGeom prst="rect">
            <a:avLst/>
          </a:prstGeom>
        </p:spPr>
      </p:pic>
      <p:pic>
        <p:nvPicPr>
          <p:cNvPr id="49" name="Picture 48">
            <a:extLst>
              <a:ext uri="{FF2B5EF4-FFF2-40B4-BE49-F238E27FC236}">
                <a16:creationId xmlns:a16="http://schemas.microsoft.com/office/drawing/2014/main" id="{BE0FB2C2-4A10-1F85-C55A-5D837FA45B39}"/>
              </a:ext>
            </a:extLst>
          </p:cNvPr>
          <p:cNvPicPr>
            <a:picLocks noChangeAspect="1"/>
          </p:cNvPicPr>
          <p:nvPr/>
        </p:nvPicPr>
        <p:blipFill>
          <a:blip r:embed="rId4"/>
          <a:stretch>
            <a:fillRect/>
          </a:stretch>
        </p:blipFill>
        <p:spPr>
          <a:xfrm>
            <a:off x="2914278" y="3240226"/>
            <a:ext cx="3204916" cy="1734081"/>
          </a:xfrm>
          <a:prstGeom prst="rect">
            <a:avLst/>
          </a:prstGeom>
        </p:spPr>
      </p:pic>
      <p:grpSp>
        <p:nvGrpSpPr>
          <p:cNvPr id="7" name="Group 6">
            <a:extLst>
              <a:ext uri="{FF2B5EF4-FFF2-40B4-BE49-F238E27FC236}">
                <a16:creationId xmlns:a16="http://schemas.microsoft.com/office/drawing/2014/main" id="{2C394A6C-0273-16E3-5006-DEF757576BD4}"/>
              </a:ext>
            </a:extLst>
          </p:cNvPr>
          <p:cNvGrpSpPr/>
          <p:nvPr/>
        </p:nvGrpSpPr>
        <p:grpSpPr>
          <a:xfrm>
            <a:off x="0" y="-9525"/>
            <a:ext cx="9144004" cy="1345501"/>
            <a:chOff x="0" y="-9525"/>
            <a:chExt cx="9144004" cy="1345501"/>
          </a:xfrm>
        </p:grpSpPr>
        <p:pic>
          <p:nvPicPr>
            <p:cNvPr id="5" name="Picture 4" descr="A group of glasses of beer next to a barrel&#10;&#10;Description automatically generated">
              <a:extLst>
                <a:ext uri="{FF2B5EF4-FFF2-40B4-BE49-F238E27FC236}">
                  <a16:creationId xmlns:a16="http://schemas.microsoft.com/office/drawing/2014/main" id="{5FCCBEF3-084E-30BD-69A6-66F4082760DF}"/>
                </a:ext>
              </a:extLst>
            </p:cNvPr>
            <p:cNvPicPr>
              <a:picLocks noChangeAspect="1"/>
            </p:cNvPicPr>
            <p:nvPr/>
          </p:nvPicPr>
          <p:blipFill rotWithShape="1">
            <a:blip r:embed="rId5">
              <a:extLst>
                <a:ext uri="{28A0092B-C50C-407E-A947-70E740481C1C}">
                  <a14:useLocalDpi xmlns:a14="http://schemas.microsoft.com/office/drawing/2010/main" val="0"/>
                </a:ext>
              </a:extLst>
            </a:blip>
            <a:srcRect l="86905" t="-1" r="-1" b="33333"/>
            <a:stretch/>
          </p:blipFill>
          <p:spPr>
            <a:xfrm rot="16200000">
              <a:off x="1613250" y="-1622775"/>
              <a:ext cx="1345501" cy="4572002"/>
            </a:xfrm>
            <a:prstGeom prst="rect">
              <a:avLst/>
            </a:prstGeom>
          </p:spPr>
        </p:pic>
        <p:pic>
          <p:nvPicPr>
            <p:cNvPr id="6" name="Picture 5" descr="A group of glasses of beer next to a barrel&#10;&#10;Description automatically generated">
              <a:extLst>
                <a:ext uri="{FF2B5EF4-FFF2-40B4-BE49-F238E27FC236}">
                  <a16:creationId xmlns:a16="http://schemas.microsoft.com/office/drawing/2014/main" id="{A235DD66-457F-CB85-4B74-7118A0FC8CED}"/>
                </a:ext>
              </a:extLst>
            </p:cNvPr>
            <p:cNvPicPr>
              <a:picLocks noChangeAspect="1"/>
            </p:cNvPicPr>
            <p:nvPr/>
          </p:nvPicPr>
          <p:blipFill rotWithShape="1">
            <a:blip r:embed="rId5">
              <a:extLst>
                <a:ext uri="{28A0092B-C50C-407E-A947-70E740481C1C}">
                  <a14:useLocalDpi xmlns:a14="http://schemas.microsoft.com/office/drawing/2010/main" val="0"/>
                </a:ext>
              </a:extLst>
            </a:blip>
            <a:srcRect l="86905" t="-1" r="-1" b="33333"/>
            <a:stretch/>
          </p:blipFill>
          <p:spPr>
            <a:xfrm rot="16200000">
              <a:off x="6185252" y="-1622775"/>
              <a:ext cx="1345501" cy="4572002"/>
            </a:xfrm>
            <a:prstGeom prst="rect">
              <a:avLst/>
            </a:prstGeom>
          </p:spPr>
        </p:pic>
      </p:grpSp>
      <p:sp>
        <p:nvSpPr>
          <p:cNvPr id="2" name="Title 1">
            <a:extLst>
              <a:ext uri="{FF2B5EF4-FFF2-40B4-BE49-F238E27FC236}">
                <a16:creationId xmlns:a16="http://schemas.microsoft.com/office/drawing/2014/main" id="{13EBFBAB-7D21-FC7F-0D14-3DF13D7305AF}"/>
              </a:ext>
            </a:extLst>
          </p:cNvPr>
          <p:cNvSpPr>
            <a:spLocks noGrp="1"/>
          </p:cNvSpPr>
          <p:nvPr>
            <p:ph type="title"/>
          </p:nvPr>
        </p:nvSpPr>
        <p:spPr>
          <a:xfrm>
            <a:off x="628650" y="320172"/>
            <a:ext cx="8394700" cy="754062"/>
          </a:xfrm>
        </p:spPr>
        <p:txBody>
          <a:bodyPr>
            <a:noAutofit/>
          </a:bodyPr>
          <a:lstStyle/>
          <a:p>
            <a:r>
              <a:rPr lang="en-CA" sz="3200" dirty="0">
                <a:solidFill>
                  <a:schemeClr val="bg1"/>
                </a:solidFill>
              </a:rPr>
              <a:t>Decision Tree and KNN Regressor Are Superior Models for Our Data</a:t>
            </a:r>
          </a:p>
        </p:txBody>
      </p:sp>
      <p:sp>
        <p:nvSpPr>
          <p:cNvPr id="14" name="TextBox 13">
            <a:extLst>
              <a:ext uri="{FF2B5EF4-FFF2-40B4-BE49-F238E27FC236}">
                <a16:creationId xmlns:a16="http://schemas.microsoft.com/office/drawing/2014/main" id="{B16C2823-F136-E70C-AD7E-25A0EC3D16D1}"/>
              </a:ext>
            </a:extLst>
          </p:cNvPr>
          <p:cNvSpPr txBox="1"/>
          <p:nvPr/>
        </p:nvSpPr>
        <p:spPr>
          <a:xfrm>
            <a:off x="422619" y="1624494"/>
            <a:ext cx="1709809" cy="1015663"/>
          </a:xfrm>
          <a:prstGeom prst="rect">
            <a:avLst/>
          </a:prstGeom>
          <a:noFill/>
        </p:spPr>
        <p:txBody>
          <a:bodyPr wrap="square" rtlCol="0">
            <a:spAutoFit/>
          </a:bodyPr>
          <a:lstStyle/>
          <a:p>
            <a:pPr algn="ctr"/>
            <a:r>
              <a:rPr lang="en-CA" sz="2000" b="1" dirty="0">
                <a:solidFill>
                  <a:schemeClr val="accent2"/>
                </a:solidFill>
              </a:rPr>
              <a:t>10 Independent Features</a:t>
            </a:r>
          </a:p>
        </p:txBody>
      </p:sp>
      <p:sp>
        <p:nvSpPr>
          <p:cNvPr id="19" name="TextBox 18">
            <a:extLst>
              <a:ext uri="{FF2B5EF4-FFF2-40B4-BE49-F238E27FC236}">
                <a16:creationId xmlns:a16="http://schemas.microsoft.com/office/drawing/2014/main" id="{6DC8779F-9DD4-3FD7-E720-A692EDA0A14A}"/>
              </a:ext>
            </a:extLst>
          </p:cNvPr>
          <p:cNvSpPr txBox="1"/>
          <p:nvPr/>
        </p:nvSpPr>
        <p:spPr>
          <a:xfrm>
            <a:off x="6746053" y="1955549"/>
            <a:ext cx="1791447" cy="523220"/>
          </a:xfrm>
          <a:prstGeom prst="rect">
            <a:avLst/>
          </a:prstGeom>
          <a:noFill/>
          <a:ln w="28575">
            <a:solidFill>
              <a:schemeClr val="accent2"/>
            </a:solidFill>
          </a:ln>
        </p:spPr>
        <p:txBody>
          <a:bodyPr wrap="square" rtlCol="0">
            <a:spAutoFit/>
          </a:bodyPr>
          <a:lstStyle/>
          <a:p>
            <a:pPr algn="ctr"/>
            <a:r>
              <a:rPr lang="en-CA" sz="1400" b="1" i="1" u="sng" dirty="0">
                <a:solidFill>
                  <a:schemeClr val="accent2"/>
                </a:solidFill>
              </a:rPr>
              <a:t>Incl. Outliers: -43%</a:t>
            </a:r>
          </a:p>
          <a:p>
            <a:pPr algn="ctr"/>
            <a:r>
              <a:rPr lang="en-CA" sz="1400" b="1" i="1" u="sng" dirty="0">
                <a:solidFill>
                  <a:schemeClr val="accent2"/>
                </a:solidFill>
              </a:rPr>
              <a:t>Excl. Outliers: 15% </a:t>
            </a:r>
          </a:p>
        </p:txBody>
      </p:sp>
      <p:sp>
        <p:nvSpPr>
          <p:cNvPr id="20" name="TextBox 19">
            <a:extLst>
              <a:ext uri="{FF2B5EF4-FFF2-40B4-BE49-F238E27FC236}">
                <a16:creationId xmlns:a16="http://schemas.microsoft.com/office/drawing/2014/main" id="{8AADF9C2-EE1F-2A00-53DA-2FDEE75B17EA}"/>
              </a:ext>
            </a:extLst>
          </p:cNvPr>
          <p:cNvSpPr txBox="1"/>
          <p:nvPr/>
        </p:nvSpPr>
        <p:spPr>
          <a:xfrm>
            <a:off x="6746053" y="3870183"/>
            <a:ext cx="1791447" cy="523220"/>
          </a:xfrm>
          <a:prstGeom prst="rect">
            <a:avLst/>
          </a:prstGeom>
          <a:noFill/>
          <a:ln w="28575">
            <a:solidFill>
              <a:schemeClr val="tx1"/>
            </a:solidFill>
          </a:ln>
        </p:spPr>
        <p:txBody>
          <a:bodyPr wrap="square" rtlCol="0">
            <a:spAutoFit/>
          </a:bodyPr>
          <a:lstStyle/>
          <a:p>
            <a:pPr algn="ctr"/>
            <a:r>
              <a:rPr lang="en-CA" sz="1400" b="1" i="1" u="sng" dirty="0"/>
              <a:t>Incl. Outliers: 25%</a:t>
            </a:r>
          </a:p>
          <a:p>
            <a:pPr algn="ctr"/>
            <a:r>
              <a:rPr lang="en-CA" sz="1400" b="1" i="1" u="sng" dirty="0"/>
              <a:t>Excl. Outliers: 45% </a:t>
            </a:r>
          </a:p>
        </p:txBody>
      </p:sp>
      <p:sp>
        <p:nvSpPr>
          <p:cNvPr id="23" name="TextBox 22">
            <a:extLst>
              <a:ext uri="{FF2B5EF4-FFF2-40B4-BE49-F238E27FC236}">
                <a16:creationId xmlns:a16="http://schemas.microsoft.com/office/drawing/2014/main" id="{A51A45A8-005D-F6AE-1D8E-1ADA0A409015}"/>
              </a:ext>
            </a:extLst>
          </p:cNvPr>
          <p:cNvSpPr txBox="1"/>
          <p:nvPr/>
        </p:nvSpPr>
        <p:spPr>
          <a:xfrm>
            <a:off x="313367" y="3481865"/>
            <a:ext cx="2006126" cy="1015663"/>
          </a:xfrm>
          <a:prstGeom prst="rect">
            <a:avLst/>
          </a:prstGeom>
          <a:noFill/>
        </p:spPr>
        <p:txBody>
          <a:bodyPr wrap="square" rtlCol="0">
            <a:spAutoFit/>
          </a:bodyPr>
          <a:lstStyle/>
          <a:p>
            <a:pPr algn="ctr"/>
            <a:r>
              <a:rPr lang="en-CA" sz="2000" b="1" dirty="0">
                <a:solidFill>
                  <a:sysClr val="windowText" lastClr="000000"/>
                </a:solidFill>
              </a:rPr>
              <a:t>54 Independent Features</a:t>
            </a:r>
          </a:p>
        </p:txBody>
      </p:sp>
      <p:sp>
        <p:nvSpPr>
          <p:cNvPr id="25" name="TextBox 24">
            <a:extLst>
              <a:ext uri="{FF2B5EF4-FFF2-40B4-BE49-F238E27FC236}">
                <a16:creationId xmlns:a16="http://schemas.microsoft.com/office/drawing/2014/main" id="{F1F49560-D893-D746-2E49-914B41CE6C29}"/>
              </a:ext>
            </a:extLst>
          </p:cNvPr>
          <p:cNvSpPr txBox="1"/>
          <p:nvPr/>
        </p:nvSpPr>
        <p:spPr>
          <a:xfrm>
            <a:off x="6746053" y="5759483"/>
            <a:ext cx="1791447" cy="523220"/>
          </a:xfrm>
          <a:prstGeom prst="rect">
            <a:avLst/>
          </a:prstGeom>
          <a:noFill/>
          <a:ln w="28575">
            <a:solidFill>
              <a:schemeClr val="accent2"/>
            </a:solidFill>
          </a:ln>
        </p:spPr>
        <p:txBody>
          <a:bodyPr wrap="square" rtlCol="0">
            <a:spAutoFit/>
          </a:bodyPr>
          <a:lstStyle/>
          <a:p>
            <a:pPr algn="ctr"/>
            <a:r>
              <a:rPr lang="en-CA" sz="1400" b="1" i="1" u="sng" dirty="0">
                <a:solidFill>
                  <a:schemeClr val="accent2"/>
                </a:solidFill>
              </a:rPr>
              <a:t>Incl. Outliers: 49%</a:t>
            </a:r>
          </a:p>
          <a:p>
            <a:pPr algn="ctr"/>
            <a:r>
              <a:rPr lang="en-CA" sz="1400" b="1" i="1" u="sng" dirty="0">
                <a:solidFill>
                  <a:schemeClr val="accent2"/>
                </a:solidFill>
              </a:rPr>
              <a:t>Excl. Outliers: 39% </a:t>
            </a:r>
          </a:p>
        </p:txBody>
      </p:sp>
      <p:pic>
        <p:nvPicPr>
          <p:cNvPr id="39" name="Picture 38">
            <a:extLst>
              <a:ext uri="{FF2B5EF4-FFF2-40B4-BE49-F238E27FC236}">
                <a16:creationId xmlns:a16="http://schemas.microsoft.com/office/drawing/2014/main" id="{A14E6820-053E-02AB-CE10-991A687BB0B9}"/>
              </a:ext>
            </a:extLst>
          </p:cNvPr>
          <p:cNvPicPr>
            <a:picLocks noChangeAspect="1"/>
          </p:cNvPicPr>
          <p:nvPr/>
        </p:nvPicPr>
        <p:blipFill rotWithShape="1">
          <a:blip r:embed="rId6"/>
          <a:srcRect l="56337"/>
          <a:stretch/>
        </p:blipFill>
        <p:spPr>
          <a:xfrm>
            <a:off x="8630322" y="2076794"/>
            <a:ext cx="304541" cy="266278"/>
          </a:xfrm>
          <a:prstGeom prst="rect">
            <a:avLst/>
          </a:prstGeom>
        </p:spPr>
      </p:pic>
      <p:graphicFrame>
        <p:nvGraphicFramePr>
          <p:cNvPr id="9" name="Chart 8">
            <a:extLst>
              <a:ext uri="{FF2B5EF4-FFF2-40B4-BE49-F238E27FC236}">
                <a16:creationId xmlns:a16="http://schemas.microsoft.com/office/drawing/2014/main" id="{E9D172BE-8F38-863D-D04F-A3B9453BE573}"/>
              </a:ext>
            </a:extLst>
          </p:cNvPr>
          <p:cNvGraphicFramePr>
            <a:graphicFrameLocks/>
          </p:cNvGraphicFramePr>
          <p:nvPr>
            <p:extLst>
              <p:ext uri="{D42A27DB-BD31-4B8C-83A1-F6EECF244321}">
                <p14:modId xmlns:p14="http://schemas.microsoft.com/office/powerpoint/2010/main" val="3601255301"/>
              </p:ext>
            </p:extLst>
          </p:nvPr>
        </p:nvGraphicFramePr>
        <p:xfrm>
          <a:off x="2826129" y="1478825"/>
          <a:ext cx="3367147" cy="1640188"/>
        </p:xfrm>
        <a:graphic>
          <a:graphicData uri="http://schemas.openxmlformats.org/drawingml/2006/chart">
            <c:chart xmlns:c="http://schemas.openxmlformats.org/drawingml/2006/chart" xmlns:r="http://schemas.openxmlformats.org/officeDocument/2006/relationships" r:id="rId7"/>
          </a:graphicData>
        </a:graphic>
      </p:graphicFrame>
      <p:sp>
        <p:nvSpPr>
          <p:cNvPr id="10" name="Rectangle 9">
            <a:extLst>
              <a:ext uri="{FF2B5EF4-FFF2-40B4-BE49-F238E27FC236}">
                <a16:creationId xmlns:a16="http://schemas.microsoft.com/office/drawing/2014/main" id="{DFBD6A20-041C-8BD8-7CF2-271665BA3DB2}"/>
              </a:ext>
            </a:extLst>
          </p:cNvPr>
          <p:cNvSpPr/>
          <p:nvPr/>
        </p:nvSpPr>
        <p:spPr>
          <a:xfrm>
            <a:off x="184149" y="1354663"/>
            <a:ext cx="8920742" cy="187279"/>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bg1"/>
                </a:solidFill>
              </a:rPr>
              <a:t>Linear Regression</a:t>
            </a:r>
          </a:p>
        </p:txBody>
      </p:sp>
      <p:sp>
        <p:nvSpPr>
          <p:cNvPr id="11" name="Rectangle 10">
            <a:extLst>
              <a:ext uri="{FF2B5EF4-FFF2-40B4-BE49-F238E27FC236}">
                <a16:creationId xmlns:a16="http://schemas.microsoft.com/office/drawing/2014/main" id="{40BB32B1-1FE2-E0DC-2C67-935333953DFB}"/>
              </a:ext>
            </a:extLst>
          </p:cNvPr>
          <p:cNvSpPr/>
          <p:nvPr/>
        </p:nvSpPr>
        <p:spPr>
          <a:xfrm>
            <a:off x="184149" y="2986751"/>
            <a:ext cx="8920742" cy="187279"/>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bg1"/>
                </a:solidFill>
              </a:rPr>
              <a:t>Decision Tree</a:t>
            </a:r>
          </a:p>
        </p:txBody>
      </p:sp>
      <p:sp>
        <p:nvSpPr>
          <p:cNvPr id="12" name="TextBox 11">
            <a:extLst>
              <a:ext uri="{FF2B5EF4-FFF2-40B4-BE49-F238E27FC236}">
                <a16:creationId xmlns:a16="http://schemas.microsoft.com/office/drawing/2014/main" id="{387C365E-2687-72B0-09FF-66CD2994EF03}"/>
              </a:ext>
            </a:extLst>
          </p:cNvPr>
          <p:cNvSpPr txBox="1"/>
          <p:nvPr/>
        </p:nvSpPr>
        <p:spPr>
          <a:xfrm>
            <a:off x="422619" y="5323517"/>
            <a:ext cx="1709809" cy="1015663"/>
          </a:xfrm>
          <a:prstGeom prst="rect">
            <a:avLst/>
          </a:prstGeom>
          <a:noFill/>
        </p:spPr>
        <p:txBody>
          <a:bodyPr wrap="square" rtlCol="0">
            <a:spAutoFit/>
          </a:bodyPr>
          <a:lstStyle/>
          <a:p>
            <a:pPr algn="ctr"/>
            <a:r>
              <a:rPr lang="en-CA" sz="2000" b="1" dirty="0">
                <a:solidFill>
                  <a:schemeClr val="accent2"/>
                </a:solidFill>
              </a:rPr>
              <a:t>54 Independent Features</a:t>
            </a:r>
          </a:p>
        </p:txBody>
      </p:sp>
      <p:sp>
        <p:nvSpPr>
          <p:cNvPr id="13" name="Rectangle 12">
            <a:extLst>
              <a:ext uri="{FF2B5EF4-FFF2-40B4-BE49-F238E27FC236}">
                <a16:creationId xmlns:a16="http://schemas.microsoft.com/office/drawing/2014/main" id="{B28C00FB-57DB-AEEE-2E69-D4454222D255}"/>
              </a:ext>
            </a:extLst>
          </p:cNvPr>
          <p:cNvSpPr/>
          <p:nvPr/>
        </p:nvSpPr>
        <p:spPr>
          <a:xfrm>
            <a:off x="184149" y="4969942"/>
            <a:ext cx="8920742" cy="187279"/>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bg1"/>
                </a:solidFill>
              </a:rPr>
              <a:t>KNN Regressor</a:t>
            </a:r>
          </a:p>
        </p:txBody>
      </p:sp>
      <p:sp>
        <p:nvSpPr>
          <p:cNvPr id="22" name="Rectangle 21">
            <a:extLst>
              <a:ext uri="{FF2B5EF4-FFF2-40B4-BE49-F238E27FC236}">
                <a16:creationId xmlns:a16="http://schemas.microsoft.com/office/drawing/2014/main" id="{C9237790-3F59-8B9D-21B6-930AC7CEC9C2}"/>
              </a:ext>
            </a:extLst>
          </p:cNvPr>
          <p:cNvSpPr/>
          <p:nvPr/>
        </p:nvSpPr>
        <p:spPr>
          <a:xfrm>
            <a:off x="3126514" y="1571858"/>
            <a:ext cx="3020286" cy="1314882"/>
          </a:xfrm>
          <a:prstGeom prst="rect">
            <a:avLst/>
          </a:prstGeom>
          <a:noFill/>
          <a:ln w="63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8" name="Rectangle 27">
            <a:extLst>
              <a:ext uri="{FF2B5EF4-FFF2-40B4-BE49-F238E27FC236}">
                <a16:creationId xmlns:a16="http://schemas.microsoft.com/office/drawing/2014/main" id="{710CAE04-2442-62D3-FA87-3880343B9C4D}"/>
              </a:ext>
            </a:extLst>
          </p:cNvPr>
          <p:cNvSpPr/>
          <p:nvPr/>
        </p:nvSpPr>
        <p:spPr>
          <a:xfrm>
            <a:off x="9413244" y="4061245"/>
            <a:ext cx="409277" cy="108891"/>
          </a:xfrm>
          <a:prstGeom prst="rect">
            <a:avLst/>
          </a:prstGeom>
          <a:solidFill>
            <a:schemeClr val="accent4"/>
          </a:solidFill>
          <a:ln>
            <a:solidFill>
              <a:schemeClr val="accent4">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2" name="Rectangle 31">
            <a:extLst>
              <a:ext uri="{FF2B5EF4-FFF2-40B4-BE49-F238E27FC236}">
                <a16:creationId xmlns:a16="http://schemas.microsoft.com/office/drawing/2014/main" id="{D35C4C11-51FC-9C44-14AC-E9CDC8DF5D0D}"/>
              </a:ext>
            </a:extLst>
          </p:cNvPr>
          <p:cNvSpPr/>
          <p:nvPr/>
        </p:nvSpPr>
        <p:spPr>
          <a:xfrm>
            <a:off x="9413244" y="5958176"/>
            <a:ext cx="409277" cy="108891"/>
          </a:xfrm>
          <a:prstGeom prst="rect">
            <a:avLst/>
          </a:prstGeom>
          <a:solidFill>
            <a:schemeClr val="accent4"/>
          </a:solidFill>
          <a:ln>
            <a:solidFill>
              <a:schemeClr val="accent4">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3" name="TextBox 42">
            <a:extLst>
              <a:ext uri="{FF2B5EF4-FFF2-40B4-BE49-F238E27FC236}">
                <a16:creationId xmlns:a16="http://schemas.microsoft.com/office/drawing/2014/main" id="{155B2C7B-F547-C8AA-FA44-65BF1BEAFA05}"/>
              </a:ext>
            </a:extLst>
          </p:cNvPr>
          <p:cNvSpPr txBox="1"/>
          <p:nvPr/>
        </p:nvSpPr>
        <p:spPr>
          <a:xfrm>
            <a:off x="4085616" y="3791045"/>
            <a:ext cx="1795684" cy="430887"/>
          </a:xfrm>
          <a:prstGeom prst="rect">
            <a:avLst/>
          </a:prstGeom>
          <a:noFill/>
        </p:spPr>
        <p:txBody>
          <a:bodyPr wrap="none" rtlCol="0">
            <a:spAutoFit/>
          </a:bodyPr>
          <a:lstStyle/>
          <a:p>
            <a:r>
              <a:rPr lang="en-CA" sz="1100" b="1" dirty="0"/>
              <a:t>After excluding outliers:</a:t>
            </a:r>
          </a:p>
          <a:p>
            <a:r>
              <a:rPr lang="en-CA" sz="1100" b="1" dirty="0"/>
              <a:t>depth = 7</a:t>
            </a:r>
          </a:p>
        </p:txBody>
      </p:sp>
      <p:sp>
        <p:nvSpPr>
          <p:cNvPr id="44" name="TextBox 43">
            <a:extLst>
              <a:ext uri="{FF2B5EF4-FFF2-40B4-BE49-F238E27FC236}">
                <a16:creationId xmlns:a16="http://schemas.microsoft.com/office/drawing/2014/main" id="{10CB5D6D-763C-1C69-6D5B-98016ED27B2D}"/>
              </a:ext>
            </a:extLst>
          </p:cNvPr>
          <p:cNvSpPr txBox="1"/>
          <p:nvPr/>
        </p:nvSpPr>
        <p:spPr>
          <a:xfrm>
            <a:off x="4351116" y="5467716"/>
            <a:ext cx="1795684" cy="430887"/>
          </a:xfrm>
          <a:prstGeom prst="rect">
            <a:avLst/>
          </a:prstGeom>
          <a:noFill/>
        </p:spPr>
        <p:txBody>
          <a:bodyPr wrap="none" rtlCol="0">
            <a:spAutoFit/>
          </a:bodyPr>
          <a:lstStyle/>
          <a:p>
            <a:r>
              <a:rPr lang="en-CA" sz="1100" b="1" dirty="0"/>
              <a:t>After excluding outliers:</a:t>
            </a:r>
          </a:p>
          <a:p>
            <a:r>
              <a:rPr lang="en-CA" sz="1100" b="1" dirty="0" err="1"/>
              <a:t>n_neighbours</a:t>
            </a:r>
            <a:r>
              <a:rPr lang="en-CA" sz="1100" b="1" dirty="0"/>
              <a:t> = 10</a:t>
            </a:r>
          </a:p>
        </p:txBody>
      </p:sp>
      <p:cxnSp>
        <p:nvCxnSpPr>
          <p:cNvPr id="46" name="Straight Connector 45">
            <a:extLst>
              <a:ext uri="{FF2B5EF4-FFF2-40B4-BE49-F238E27FC236}">
                <a16:creationId xmlns:a16="http://schemas.microsoft.com/office/drawing/2014/main" id="{990538DB-A8EB-514F-AB9D-8DBA6BF87B99}"/>
              </a:ext>
            </a:extLst>
          </p:cNvPr>
          <p:cNvCxnSpPr/>
          <p:nvPr/>
        </p:nvCxnSpPr>
        <p:spPr>
          <a:xfrm>
            <a:off x="3702996" y="3416030"/>
            <a:ext cx="0" cy="1369979"/>
          </a:xfrm>
          <a:prstGeom prst="line">
            <a:avLst/>
          </a:prstGeom>
          <a:ln w="127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16CECF2F-DEF1-851C-0543-60265D26F1B1}"/>
              </a:ext>
            </a:extLst>
          </p:cNvPr>
          <p:cNvCxnSpPr/>
          <p:nvPr/>
        </p:nvCxnSpPr>
        <p:spPr>
          <a:xfrm>
            <a:off x="4147226" y="5315479"/>
            <a:ext cx="0" cy="1369979"/>
          </a:xfrm>
          <a:prstGeom prst="line">
            <a:avLst/>
          </a:prstGeom>
          <a:ln w="12700">
            <a:solidFill>
              <a:srgbClr val="C00000"/>
            </a:solidFill>
          </a:ln>
        </p:spPr>
        <p:style>
          <a:lnRef idx="1">
            <a:schemeClr val="accent1"/>
          </a:lnRef>
          <a:fillRef idx="0">
            <a:schemeClr val="accent1"/>
          </a:fillRef>
          <a:effectRef idx="0">
            <a:schemeClr val="accent1"/>
          </a:effectRef>
          <a:fontRef idx="minor">
            <a:schemeClr val="tx1"/>
          </a:fontRef>
        </p:style>
      </p:cxnSp>
      <p:sp>
        <p:nvSpPr>
          <p:cNvPr id="3" name="Slide Number Placeholder 3">
            <a:extLst>
              <a:ext uri="{FF2B5EF4-FFF2-40B4-BE49-F238E27FC236}">
                <a16:creationId xmlns:a16="http://schemas.microsoft.com/office/drawing/2014/main" id="{6D035760-9FD9-E3BF-27F2-A736BC00404C}"/>
              </a:ext>
            </a:extLst>
          </p:cNvPr>
          <p:cNvSpPr>
            <a:spLocks noGrp="1"/>
          </p:cNvSpPr>
          <p:nvPr>
            <p:ph type="sldNum" sz="quarter" idx="12"/>
          </p:nvPr>
        </p:nvSpPr>
        <p:spPr>
          <a:xfrm>
            <a:off x="6457950" y="6356351"/>
            <a:ext cx="2057400" cy="365125"/>
          </a:xfrm>
        </p:spPr>
        <p:txBody>
          <a:bodyPr/>
          <a:lstStyle/>
          <a:p>
            <a:fld id="{E32D28F8-53AE-4234-9393-E5F6E52213FC}" type="slidenum">
              <a:rPr lang="en-CA" smtClean="0"/>
              <a:t>5</a:t>
            </a:fld>
            <a:endParaRPr lang="en-CA" dirty="0"/>
          </a:p>
        </p:txBody>
      </p:sp>
      <p:sp>
        <p:nvSpPr>
          <p:cNvPr id="16" name="TextBox 15">
            <a:extLst>
              <a:ext uri="{FF2B5EF4-FFF2-40B4-BE49-F238E27FC236}">
                <a16:creationId xmlns:a16="http://schemas.microsoft.com/office/drawing/2014/main" id="{C64FB8A6-5DA1-7DE0-B1F9-D120579EFB2F}"/>
              </a:ext>
            </a:extLst>
          </p:cNvPr>
          <p:cNvSpPr txBox="1"/>
          <p:nvPr/>
        </p:nvSpPr>
        <p:spPr>
          <a:xfrm>
            <a:off x="8518470" y="3792650"/>
            <a:ext cx="466794" cy="646331"/>
          </a:xfrm>
          <a:prstGeom prst="rect">
            <a:avLst/>
          </a:prstGeom>
          <a:noFill/>
        </p:spPr>
        <p:txBody>
          <a:bodyPr wrap="none" rtlCol="0">
            <a:spAutoFit/>
          </a:bodyPr>
          <a:lstStyle/>
          <a:p>
            <a:r>
              <a:rPr lang="en-CA" sz="3600" b="1" i="1" dirty="0">
                <a:solidFill>
                  <a:schemeClr val="accent4"/>
                </a:solidFill>
              </a:rPr>
              <a:t>?</a:t>
            </a:r>
          </a:p>
        </p:txBody>
      </p:sp>
      <p:sp>
        <p:nvSpPr>
          <p:cNvPr id="17" name="TextBox 16">
            <a:extLst>
              <a:ext uri="{FF2B5EF4-FFF2-40B4-BE49-F238E27FC236}">
                <a16:creationId xmlns:a16="http://schemas.microsoft.com/office/drawing/2014/main" id="{AAE945DA-523F-E660-1681-30AEDB4063AB}"/>
              </a:ext>
            </a:extLst>
          </p:cNvPr>
          <p:cNvSpPr txBox="1"/>
          <p:nvPr/>
        </p:nvSpPr>
        <p:spPr>
          <a:xfrm>
            <a:off x="8518470" y="5677302"/>
            <a:ext cx="466794" cy="646331"/>
          </a:xfrm>
          <a:prstGeom prst="rect">
            <a:avLst/>
          </a:prstGeom>
          <a:noFill/>
        </p:spPr>
        <p:txBody>
          <a:bodyPr wrap="none" rtlCol="0">
            <a:spAutoFit/>
          </a:bodyPr>
          <a:lstStyle/>
          <a:p>
            <a:r>
              <a:rPr lang="en-CA" sz="3600" b="1" i="1" dirty="0">
                <a:solidFill>
                  <a:schemeClr val="accent4"/>
                </a:solidFill>
              </a:rPr>
              <a:t>?</a:t>
            </a:r>
          </a:p>
        </p:txBody>
      </p:sp>
    </p:spTree>
    <p:extLst>
      <p:ext uri="{BB962C8B-B14F-4D97-AF65-F5344CB8AC3E}">
        <p14:creationId xmlns:p14="http://schemas.microsoft.com/office/powerpoint/2010/main" val="28221487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5B70F1-B68C-DB40-56B3-B2A07E0DE8A4}"/>
              </a:ext>
            </a:extLst>
          </p:cNvPr>
          <p:cNvSpPr/>
          <p:nvPr/>
        </p:nvSpPr>
        <p:spPr>
          <a:xfrm>
            <a:off x="6761638" y="5707533"/>
            <a:ext cx="1769297" cy="307584"/>
          </a:xfrm>
          <a:prstGeom prst="rect">
            <a:avLst/>
          </a:prstGeom>
          <a:solidFill>
            <a:schemeClr val="bg1">
              <a:lumMod val="95000"/>
            </a:schemeClr>
          </a:solidFill>
          <a:ln w="3810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51" name="Picture 50">
            <a:extLst>
              <a:ext uri="{FF2B5EF4-FFF2-40B4-BE49-F238E27FC236}">
                <a16:creationId xmlns:a16="http://schemas.microsoft.com/office/drawing/2014/main" id="{26A4751B-3957-739A-9308-2B48CC7C3460}"/>
              </a:ext>
            </a:extLst>
          </p:cNvPr>
          <p:cNvPicPr>
            <a:picLocks noChangeAspect="1"/>
          </p:cNvPicPr>
          <p:nvPr/>
        </p:nvPicPr>
        <p:blipFill>
          <a:blip r:embed="rId3"/>
          <a:stretch>
            <a:fillRect/>
          </a:stretch>
        </p:blipFill>
        <p:spPr>
          <a:xfrm>
            <a:off x="2983777" y="5158684"/>
            <a:ext cx="3163023" cy="1699588"/>
          </a:xfrm>
          <a:prstGeom prst="rect">
            <a:avLst/>
          </a:prstGeom>
        </p:spPr>
      </p:pic>
      <p:grpSp>
        <p:nvGrpSpPr>
          <p:cNvPr id="7" name="Group 6">
            <a:extLst>
              <a:ext uri="{FF2B5EF4-FFF2-40B4-BE49-F238E27FC236}">
                <a16:creationId xmlns:a16="http://schemas.microsoft.com/office/drawing/2014/main" id="{2C394A6C-0273-16E3-5006-DEF757576BD4}"/>
              </a:ext>
            </a:extLst>
          </p:cNvPr>
          <p:cNvGrpSpPr/>
          <p:nvPr/>
        </p:nvGrpSpPr>
        <p:grpSpPr>
          <a:xfrm>
            <a:off x="0" y="-9525"/>
            <a:ext cx="9144004" cy="1345501"/>
            <a:chOff x="0" y="-9525"/>
            <a:chExt cx="9144004" cy="1345501"/>
          </a:xfrm>
        </p:grpSpPr>
        <p:pic>
          <p:nvPicPr>
            <p:cNvPr id="5" name="Picture 4" descr="A group of glasses of beer next to a barrel&#10;&#10;Description automatically generated">
              <a:extLst>
                <a:ext uri="{FF2B5EF4-FFF2-40B4-BE49-F238E27FC236}">
                  <a16:creationId xmlns:a16="http://schemas.microsoft.com/office/drawing/2014/main" id="{5FCCBEF3-084E-30BD-69A6-66F4082760DF}"/>
                </a:ext>
              </a:extLst>
            </p:cNvPr>
            <p:cNvPicPr>
              <a:picLocks noChangeAspect="1"/>
            </p:cNvPicPr>
            <p:nvPr/>
          </p:nvPicPr>
          <p:blipFill rotWithShape="1">
            <a:blip r:embed="rId4">
              <a:extLst>
                <a:ext uri="{28A0092B-C50C-407E-A947-70E740481C1C}">
                  <a14:useLocalDpi xmlns:a14="http://schemas.microsoft.com/office/drawing/2010/main" val="0"/>
                </a:ext>
              </a:extLst>
            </a:blip>
            <a:srcRect l="86905" t="-1" r="-1" b="33333"/>
            <a:stretch/>
          </p:blipFill>
          <p:spPr>
            <a:xfrm rot="16200000">
              <a:off x="1613250" y="-1622775"/>
              <a:ext cx="1345501" cy="4572002"/>
            </a:xfrm>
            <a:prstGeom prst="rect">
              <a:avLst/>
            </a:prstGeom>
          </p:spPr>
        </p:pic>
        <p:pic>
          <p:nvPicPr>
            <p:cNvPr id="6" name="Picture 5" descr="A group of glasses of beer next to a barrel&#10;&#10;Description automatically generated">
              <a:extLst>
                <a:ext uri="{FF2B5EF4-FFF2-40B4-BE49-F238E27FC236}">
                  <a16:creationId xmlns:a16="http://schemas.microsoft.com/office/drawing/2014/main" id="{A235DD66-457F-CB85-4B74-7118A0FC8CED}"/>
                </a:ext>
              </a:extLst>
            </p:cNvPr>
            <p:cNvPicPr>
              <a:picLocks noChangeAspect="1"/>
            </p:cNvPicPr>
            <p:nvPr/>
          </p:nvPicPr>
          <p:blipFill rotWithShape="1">
            <a:blip r:embed="rId4">
              <a:extLst>
                <a:ext uri="{28A0092B-C50C-407E-A947-70E740481C1C}">
                  <a14:useLocalDpi xmlns:a14="http://schemas.microsoft.com/office/drawing/2010/main" val="0"/>
                </a:ext>
              </a:extLst>
            </a:blip>
            <a:srcRect l="86905" t="-1" r="-1" b="33333"/>
            <a:stretch/>
          </p:blipFill>
          <p:spPr>
            <a:xfrm rot="16200000">
              <a:off x="6185252" y="-1622775"/>
              <a:ext cx="1345501" cy="4572002"/>
            </a:xfrm>
            <a:prstGeom prst="rect">
              <a:avLst/>
            </a:prstGeom>
          </p:spPr>
        </p:pic>
      </p:grpSp>
      <p:sp>
        <p:nvSpPr>
          <p:cNvPr id="2" name="Title 1">
            <a:extLst>
              <a:ext uri="{FF2B5EF4-FFF2-40B4-BE49-F238E27FC236}">
                <a16:creationId xmlns:a16="http://schemas.microsoft.com/office/drawing/2014/main" id="{13EBFBAB-7D21-FC7F-0D14-3DF13D7305AF}"/>
              </a:ext>
            </a:extLst>
          </p:cNvPr>
          <p:cNvSpPr>
            <a:spLocks noGrp="1"/>
          </p:cNvSpPr>
          <p:nvPr>
            <p:ph type="title"/>
          </p:nvPr>
        </p:nvSpPr>
        <p:spPr>
          <a:xfrm>
            <a:off x="628650" y="320172"/>
            <a:ext cx="8394700" cy="754062"/>
          </a:xfrm>
        </p:spPr>
        <p:txBody>
          <a:bodyPr>
            <a:noAutofit/>
          </a:bodyPr>
          <a:lstStyle/>
          <a:p>
            <a:r>
              <a:rPr lang="en-CA" sz="3200" dirty="0">
                <a:solidFill>
                  <a:schemeClr val="bg1"/>
                </a:solidFill>
              </a:rPr>
              <a:t>Let’s Dive Deeper Into KNN Regressor (</a:t>
            </a:r>
            <a:r>
              <a:rPr lang="en-CA" sz="3200" i="1" dirty="0">
                <a:solidFill>
                  <a:schemeClr val="bg1"/>
                </a:solidFill>
              </a:rPr>
              <a:t>Including Outliers</a:t>
            </a:r>
            <a:r>
              <a:rPr lang="en-CA" sz="3200" dirty="0">
                <a:solidFill>
                  <a:schemeClr val="bg1"/>
                </a:solidFill>
              </a:rPr>
              <a:t>)</a:t>
            </a:r>
          </a:p>
        </p:txBody>
      </p:sp>
      <p:sp>
        <p:nvSpPr>
          <p:cNvPr id="25" name="TextBox 24">
            <a:extLst>
              <a:ext uri="{FF2B5EF4-FFF2-40B4-BE49-F238E27FC236}">
                <a16:creationId xmlns:a16="http://schemas.microsoft.com/office/drawing/2014/main" id="{F1F49560-D893-D746-2E49-914B41CE6C29}"/>
              </a:ext>
            </a:extLst>
          </p:cNvPr>
          <p:cNvSpPr txBox="1"/>
          <p:nvPr/>
        </p:nvSpPr>
        <p:spPr>
          <a:xfrm>
            <a:off x="6746053" y="5759483"/>
            <a:ext cx="1791447" cy="523220"/>
          </a:xfrm>
          <a:prstGeom prst="rect">
            <a:avLst/>
          </a:prstGeom>
          <a:noFill/>
          <a:ln w="28575">
            <a:noFill/>
          </a:ln>
        </p:spPr>
        <p:txBody>
          <a:bodyPr wrap="square" rtlCol="0">
            <a:spAutoFit/>
          </a:bodyPr>
          <a:lstStyle/>
          <a:p>
            <a:pPr algn="ctr"/>
            <a:r>
              <a:rPr lang="en-CA" sz="1400" b="1" i="1" u="sng" dirty="0">
                <a:solidFill>
                  <a:schemeClr val="accent2"/>
                </a:solidFill>
              </a:rPr>
              <a:t>Incl. Outliers: 49%</a:t>
            </a:r>
          </a:p>
          <a:p>
            <a:pPr algn="ctr"/>
            <a:r>
              <a:rPr lang="en-CA" sz="1400" b="1" i="1" u="sng" dirty="0">
                <a:solidFill>
                  <a:schemeClr val="accent2"/>
                </a:solidFill>
              </a:rPr>
              <a:t>Excl. Outliers: 39% </a:t>
            </a:r>
          </a:p>
        </p:txBody>
      </p:sp>
      <p:sp>
        <p:nvSpPr>
          <p:cNvPr id="12" name="TextBox 11">
            <a:extLst>
              <a:ext uri="{FF2B5EF4-FFF2-40B4-BE49-F238E27FC236}">
                <a16:creationId xmlns:a16="http://schemas.microsoft.com/office/drawing/2014/main" id="{387C365E-2687-72B0-09FF-66CD2994EF03}"/>
              </a:ext>
            </a:extLst>
          </p:cNvPr>
          <p:cNvSpPr txBox="1"/>
          <p:nvPr/>
        </p:nvSpPr>
        <p:spPr>
          <a:xfrm>
            <a:off x="422619" y="5323517"/>
            <a:ext cx="1709809" cy="1015663"/>
          </a:xfrm>
          <a:prstGeom prst="rect">
            <a:avLst/>
          </a:prstGeom>
          <a:noFill/>
        </p:spPr>
        <p:txBody>
          <a:bodyPr wrap="square" rtlCol="0">
            <a:spAutoFit/>
          </a:bodyPr>
          <a:lstStyle/>
          <a:p>
            <a:pPr algn="ctr"/>
            <a:r>
              <a:rPr lang="en-CA" sz="2000" b="1" dirty="0">
                <a:solidFill>
                  <a:schemeClr val="accent2"/>
                </a:solidFill>
              </a:rPr>
              <a:t>54 Independent Features</a:t>
            </a:r>
          </a:p>
        </p:txBody>
      </p:sp>
      <p:sp>
        <p:nvSpPr>
          <p:cNvPr id="44" name="TextBox 43">
            <a:extLst>
              <a:ext uri="{FF2B5EF4-FFF2-40B4-BE49-F238E27FC236}">
                <a16:creationId xmlns:a16="http://schemas.microsoft.com/office/drawing/2014/main" id="{10CB5D6D-763C-1C69-6D5B-98016ED27B2D}"/>
              </a:ext>
            </a:extLst>
          </p:cNvPr>
          <p:cNvSpPr txBox="1"/>
          <p:nvPr/>
        </p:nvSpPr>
        <p:spPr>
          <a:xfrm>
            <a:off x="4351116" y="5467716"/>
            <a:ext cx="1795684" cy="430887"/>
          </a:xfrm>
          <a:prstGeom prst="rect">
            <a:avLst/>
          </a:prstGeom>
          <a:noFill/>
        </p:spPr>
        <p:txBody>
          <a:bodyPr wrap="none" rtlCol="0">
            <a:spAutoFit/>
          </a:bodyPr>
          <a:lstStyle/>
          <a:p>
            <a:r>
              <a:rPr lang="en-CA" sz="1100" b="1" dirty="0"/>
              <a:t>After excluding outliers:</a:t>
            </a:r>
          </a:p>
          <a:p>
            <a:r>
              <a:rPr lang="en-CA" sz="1100" b="1" dirty="0" err="1"/>
              <a:t>n_neighbours</a:t>
            </a:r>
            <a:r>
              <a:rPr lang="en-CA" sz="1100" b="1" dirty="0"/>
              <a:t> = 10</a:t>
            </a:r>
          </a:p>
        </p:txBody>
      </p:sp>
      <p:cxnSp>
        <p:nvCxnSpPr>
          <p:cNvPr id="47" name="Straight Connector 46">
            <a:extLst>
              <a:ext uri="{FF2B5EF4-FFF2-40B4-BE49-F238E27FC236}">
                <a16:creationId xmlns:a16="http://schemas.microsoft.com/office/drawing/2014/main" id="{16CECF2F-DEF1-851C-0543-60265D26F1B1}"/>
              </a:ext>
            </a:extLst>
          </p:cNvPr>
          <p:cNvCxnSpPr/>
          <p:nvPr/>
        </p:nvCxnSpPr>
        <p:spPr>
          <a:xfrm>
            <a:off x="4147226" y="5315479"/>
            <a:ext cx="0" cy="1369979"/>
          </a:xfrm>
          <a:prstGeom prst="line">
            <a:avLst/>
          </a:prstGeom>
          <a:ln w="12700">
            <a:solidFill>
              <a:srgbClr val="C00000"/>
            </a:solidFill>
          </a:ln>
        </p:spPr>
        <p:style>
          <a:lnRef idx="1">
            <a:schemeClr val="accent1"/>
          </a:lnRef>
          <a:fillRef idx="0">
            <a:schemeClr val="accent1"/>
          </a:fillRef>
          <a:effectRef idx="0">
            <a:schemeClr val="accent1"/>
          </a:effectRef>
          <a:fontRef idx="minor">
            <a:schemeClr val="tx1"/>
          </a:fontRef>
        </p:style>
      </p:cxnSp>
      <p:sp>
        <p:nvSpPr>
          <p:cNvPr id="3" name="Slide Number Placeholder 3">
            <a:extLst>
              <a:ext uri="{FF2B5EF4-FFF2-40B4-BE49-F238E27FC236}">
                <a16:creationId xmlns:a16="http://schemas.microsoft.com/office/drawing/2014/main" id="{6D035760-9FD9-E3BF-27F2-A736BC00404C}"/>
              </a:ext>
            </a:extLst>
          </p:cNvPr>
          <p:cNvSpPr>
            <a:spLocks noGrp="1"/>
          </p:cNvSpPr>
          <p:nvPr>
            <p:ph type="sldNum" sz="quarter" idx="12"/>
          </p:nvPr>
        </p:nvSpPr>
        <p:spPr>
          <a:xfrm>
            <a:off x="6457950" y="6356351"/>
            <a:ext cx="2057400" cy="365125"/>
          </a:xfrm>
        </p:spPr>
        <p:txBody>
          <a:bodyPr/>
          <a:lstStyle/>
          <a:p>
            <a:fld id="{E32D28F8-53AE-4234-9393-E5F6E52213FC}" type="slidenum">
              <a:rPr lang="en-CA" smtClean="0"/>
              <a:t>6</a:t>
            </a:fld>
            <a:endParaRPr lang="en-CA" dirty="0"/>
          </a:p>
        </p:txBody>
      </p:sp>
      <p:sp>
        <p:nvSpPr>
          <p:cNvPr id="4" name="Arrow: Down 3">
            <a:extLst>
              <a:ext uri="{FF2B5EF4-FFF2-40B4-BE49-F238E27FC236}">
                <a16:creationId xmlns:a16="http://schemas.microsoft.com/office/drawing/2014/main" id="{52D1075E-CA92-D118-308E-D82E6DBAA235}"/>
              </a:ext>
            </a:extLst>
          </p:cNvPr>
          <p:cNvSpPr/>
          <p:nvPr/>
        </p:nvSpPr>
        <p:spPr>
          <a:xfrm>
            <a:off x="7311281" y="5361082"/>
            <a:ext cx="660990" cy="320476"/>
          </a:xfrm>
          <a:prstGeom prst="downArrow">
            <a:avLst/>
          </a:prstGeom>
          <a:solidFill>
            <a:srgbClr val="FF0000"/>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graphicFrame>
        <p:nvGraphicFramePr>
          <p:cNvPr id="18" name="Chart 17">
            <a:extLst>
              <a:ext uri="{FF2B5EF4-FFF2-40B4-BE49-F238E27FC236}">
                <a16:creationId xmlns:a16="http://schemas.microsoft.com/office/drawing/2014/main" id="{C541D76F-7F91-31D8-FC06-8475833F2C5C}"/>
              </a:ext>
            </a:extLst>
          </p:cNvPr>
          <p:cNvGraphicFramePr>
            <a:graphicFrameLocks/>
          </p:cNvGraphicFramePr>
          <p:nvPr>
            <p:extLst>
              <p:ext uri="{D42A27DB-BD31-4B8C-83A1-F6EECF244321}">
                <p14:modId xmlns:p14="http://schemas.microsoft.com/office/powerpoint/2010/main" val="3724950768"/>
              </p:ext>
            </p:extLst>
          </p:nvPr>
        </p:nvGraphicFramePr>
        <p:xfrm>
          <a:off x="296139" y="1595960"/>
          <a:ext cx="8572502" cy="2501307"/>
        </p:xfrm>
        <a:graphic>
          <a:graphicData uri="http://schemas.openxmlformats.org/drawingml/2006/chart">
            <c:chart xmlns:c="http://schemas.openxmlformats.org/drawingml/2006/chart" xmlns:r="http://schemas.openxmlformats.org/officeDocument/2006/relationships" r:id="rId5"/>
          </a:graphicData>
        </a:graphic>
      </p:graphicFrame>
      <p:sp>
        <p:nvSpPr>
          <p:cNvPr id="21" name="Rectangle 20">
            <a:extLst>
              <a:ext uri="{FF2B5EF4-FFF2-40B4-BE49-F238E27FC236}">
                <a16:creationId xmlns:a16="http://schemas.microsoft.com/office/drawing/2014/main" id="{E9FB434C-1DFC-6F2A-F3B0-FBB182BF4622}"/>
              </a:ext>
            </a:extLst>
          </p:cNvPr>
          <p:cNvSpPr/>
          <p:nvPr/>
        </p:nvSpPr>
        <p:spPr>
          <a:xfrm>
            <a:off x="124692" y="1454739"/>
            <a:ext cx="8920742" cy="187279"/>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bg1"/>
                </a:solidFill>
              </a:rPr>
              <a:t>KNN Regressor – What Do the Results Show?</a:t>
            </a:r>
          </a:p>
        </p:txBody>
      </p:sp>
      <p:sp>
        <p:nvSpPr>
          <p:cNvPr id="24" name="Left Brace 23">
            <a:extLst>
              <a:ext uri="{FF2B5EF4-FFF2-40B4-BE49-F238E27FC236}">
                <a16:creationId xmlns:a16="http://schemas.microsoft.com/office/drawing/2014/main" id="{4A0E089A-388B-80EB-D022-F2EDAEF11758}"/>
              </a:ext>
            </a:extLst>
          </p:cNvPr>
          <p:cNvSpPr/>
          <p:nvPr/>
        </p:nvSpPr>
        <p:spPr>
          <a:xfrm rot="16200000">
            <a:off x="2202475" y="2535245"/>
            <a:ext cx="339207" cy="3030530"/>
          </a:xfrm>
          <a:prstGeom prst="leftBrace">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pic>
        <p:nvPicPr>
          <p:cNvPr id="27" name="Picture 26">
            <a:extLst>
              <a:ext uri="{FF2B5EF4-FFF2-40B4-BE49-F238E27FC236}">
                <a16:creationId xmlns:a16="http://schemas.microsoft.com/office/drawing/2014/main" id="{513FA6A9-63C7-6BBF-F9EC-A1CF5005EF6D}"/>
              </a:ext>
            </a:extLst>
          </p:cNvPr>
          <p:cNvPicPr>
            <a:picLocks noChangeAspect="1"/>
          </p:cNvPicPr>
          <p:nvPr/>
        </p:nvPicPr>
        <p:blipFill>
          <a:blip r:embed="rId6"/>
          <a:stretch>
            <a:fillRect/>
          </a:stretch>
        </p:blipFill>
        <p:spPr>
          <a:xfrm>
            <a:off x="8607215" y="5831348"/>
            <a:ext cx="460506" cy="407993"/>
          </a:xfrm>
          <a:prstGeom prst="rect">
            <a:avLst/>
          </a:prstGeom>
        </p:spPr>
      </p:pic>
      <p:sp>
        <p:nvSpPr>
          <p:cNvPr id="29" name="Rectangle 28">
            <a:extLst>
              <a:ext uri="{FF2B5EF4-FFF2-40B4-BE49-F238E27FC236}">
                <a16:creationId xmlns:a16="http://schemas.microsoft.com/office/drawing/2014/main" id="{8D70A97C-9370-51D8-4B8C-726D53507E07}"/>
              </a:ext>
            </a:extLst>
          </p:cNvPr>
          <p:cNvSpPr/>
          <p:nvPr/>
        </p:nvSpPr>
        <p:spPr>
          <a:xfrm>
            <a:off x="664739" y="4291962"/>
            <a:ext cx="3425074" cy="614423"/>
          </a:xfrm>
          <a:prstGeom prst="rect">
            <a:avLst/>
          </a:prstGeom>
          <a:solidFill>
            <a:schemeClr val="bg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r>
              <a:rPr lang="en-CA" sz="1400" b="1" i="1" dirty="0">
                <a:solidFill>
                  <a:sysClr val="windowText" lastClr="000000"/>
                </a:solidFill>
              </a:rPr>
              <a:t>Predicted house price is within 40% of actual house price ~50% of the time</a:t>
            </a:r>
          </a:p>
        </p:txBody>
      </p:sp>
      <p:sp>
        <p:nvSpPr>
          <p:cNvPr id="30" name="TextBox 29">
            <a:extLst>
              <a:ext uri="{FF2B5EF4-FFF2-40B4-BE49-F238E27FC236}">
                <a16:creationId xmlns:a16="http://schemas.microsoft.com/office/drawing/2014/main" id="{1C7A87F6-C243-668A-E5A9-795635FC7CBA}"/>
              </a:ext>
            </a:extLst>
          </p:cNvPr>
          <p:cNvSpPr txBox="1"/>
          <p:nvPr/>
        </p:nvSpPr>
        <p:spPr>
          <a:xfrm>
            <a:off x="2280805" y="2588552"/>
            <a:ext cx="1760418" cy="1169551"/>
          </a:xfrm>
          <a:prstGeom prst="rect">
            <a:avLst/>
          </a:prstGeom>
          <a:noFill/>
        </p:spPr>
        <p:txBody>
          <a:bodyPr wrap="square" rtlCol="0">
            <a:spAutoFit/>
          </a:bodyPr>
          <a:lstStyle/>
          <a:p>
            <a:pPr algn="ctr"/>
            <a:r>
              <a:rPr lang="en-CA" sz="1400" b="1" i="1" u="sng" dirty="0">
                <a:solidFill>
                  <a:schemeClr val="bg1"/>
                </a:solidFill>
              </a:rPr>
              <a:t>Example:</a:t>
            </a:r>
          </a:p>
          <a:p>
            <a:pPr algn="ctr"/>
            <a:r>
              <a:rPr lang="en-CA" sz="1400" i="1" dirty="0">
                <a:solidFill>
                  <a:schemeClr val="bg1"/>
                </a:solidFill>
              </a:rPr>
              <a:t>y-test:</a:t>
            </a:r>
          </a:p>
          <a:p>
            <a:pPr algn="ctr"/>
            <a:r>
              <a:rPr lang="en-CA" sz="1400" i="1" dirty="0">
                <a:solidFill>
                  <a:schemeClr val="bg1"/>
                </a:solidFill>
              </a:rPr>
              <a:t>$650k</a:t>
            </a:r>
          </a:p>
          <a:p>
            <a:pPr algn="ctr"/>
            <a:r>
              <a:rPr lang="en-CA" sz="1400" i="1" dirty="0">
                <a:solidFill>
                  <a:schemeClr val="bg1"/>
                </a:solidFill>
              </a:rPr>
              <a:t>y-predicted:</a:t>
            </a:r>
          </a:p>
          <a:p>
            <a:pPr algn="ctr"/>
            <a:r>
              <a:rPr lang="en-CA" sz="1400" i="1" dirty="0">
                <a:solidFill>
                  <a:schemeClr val="bg1"/>
                </a:solidFill>
              </a:rPr>
              <a:t>$403k</a:t>
            </a:r>
          </a:p>
        </p:txBody>
      </p:sp>
      <p:sp>
        <p:nvSpPr>
          <p:cNvPr id="31" name="Rectangle 30">
            <a:extLst>
              <a:ext uri="{FF2B5EF4-FFF2-40B4-BE49-F238E27FC236}">
                <a16:creationId xmlns:a16="http://schemas.microsoft.com/office/drawing/2014/main" id="{88BAC2E7-2CA8-5571-D13B-4294C475A9EA}"/>
              </a:ext>
            </a:extLst>
          </p:cNvPr>
          <p:cNvSpPr/>
          <p:nvPr/>
        </p:nvSpPr>
        <p:spPr>
          <a:xfrm>
            <a:off x="165102" y="5122342"/>
            <a:ext cx="8920742" cy="187279"/>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bg1"/>
                </a:solidFill>
              </a:rPr>
              <a:t>KNN Regressor - Snapshot</a:t>
            </a:r>
          </a:p>
        </p:txBody>
      </p:sp>
    </p:spTree>
    <p:extLst>
      <p:ext uri="{BB962C8B-B14F-4D97-AF65-F5344CB8AC3E}">
        <p14:creationId xmlns:p14="http://schemas.microsoft.com/office/powerpoint/2010/main" val="21123362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Arrow: Down 12">
            <a:extLst>
              <a:ext uri="{FF2B5EF4-FFF2-40B4-BE49-F238E27FC236}">
                <a16:creationId xmlns:a16="http://schemas.microsoft.com/office/drawing/2014/main" id="{E781D808-C9CF-C001-6F7A-D5F443F6A7A7}"/>
              </a:ext>
            </a:extLst>
          </p:cNvPr>
          <p:cNvSpPr/>
          <p:nvPr/>
        </p:nvSpPr>
        <p:spPr>
          <a:xfrm>
            <a:off x="1945532" y="2166026"/>
            <a:ext cx="570689" cy="3763677"/>
          </a:xfrm>
          <a:prstGeom prst="downArrow">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7" name="Group 6">
            <a:extLst>
              <a:ext uri="{FF2B5EF4-FFF2-40B4-BE49-F238E27FC236}">
                <a16:creationId xmlns:a16="http://schemas.microsoft.com/office/drawing/2014/main" id="{2C394A6C-0273-16E3-5006-DEF757576BD4}"/>
              </a:ext>
            </a:extLst>
          </p:cNvPr>
          <p:cNvGrpSpPr/>
          <p:nvPr/>
        </p:nvGrpSpPr>
        <p:grpSpPr>
          <a:xfrm>
            <a:off x="0" y="-9525"/>
            <a:ext cx="9144004" cy="1345501"/>
            <a:chOff x="0" y="-9525"/>
            <a:chExt cx="9144004" cy="1345501"/>
          </a:xfrm>
        </p:grpSpPr>
        <p:pic>
          <p:nvPicPr>
            <p:cNvPr id="5" name="Picture 4" descr="A group of glasses of beer next to a barrel&#10;&#10;Description automatically generated">
              <a:extLst>
                <a:ext uri="{FF2B5EF4-FFF2-40B4-BE49-F238E27FC236}">
                  <a16:creationId xmlns:a16="http://schemas.microsoft.com/office/drawing/2014/main" id="{5FCCBEF3-084E-30BD-69A6-66F4082760DF}"/>
                </a:ext>
              </a:extLst>
            </p:cNvPr>
            <p:cNvPicPr>
              <a:picLocks noChangeAspect="1"/>
            </p:cNvPicPr>
            <p:nvPr/>
          </p:nvPicPr>
          <p:blipFill rotWithShape="1">
            <a:blip r:embed="rId3">
              <a:extLst>
                <a:ext uri="{28A0092B-C50C-407E-A947-70E740481C1C}">
                  <a14:useLocalDpi xmlns:a14="http://schemas.microsoft.com/office/drawing/2010/main" val="0"/>
                </a:ext>
              </a:extLst>
            </a:blip>
            <a:srcRect l="86905" t="-1" r="-1" b="33333"/>
            <a:stretch/>
          </p:blipFill>
          <p:spPr>
            <a:xfrm rot="16200000">
              <a:off x="1613250" y="-1622775"/>
              <a:ext cx="1345501" cy="4572002"/>
            </a:xfrm>
            <a:prstGeom prst="rect">
              <a:avLst/>
            </a:prstGeom>
          </p:spPr>
        </p:pic>
        <p:pic>
          <p:nvPicPr>
            <p:cNvPr id="6" name="Picture 5" descr="A group of glasses of beer next to a barrel&#10;&#10;Description automatically generated">
              <a:extLst>
                <a:ext uri="{FF2B5EF4-FFF2-40B4-BE49-F238E27FC236}">
                  <a16:creationId xmlns:a16="http://schemas.microsoft.com/office/drawing/2014/main" id="{A235DD66-457F-CB85-4B74-7118A0FC8CED}"/>
                </a:ext>
              </a:extLst>
            </p:cNvPr>
            <p:cNvPicPr>
              <a:picLocks noChangeAspect="1"/>
            </p:cNvPicPr>
            <p:nvPr/>
          </p:nvPicPr>
          <p:blipFill rotWithShape="1">
            <a:blip r:embed="rId3">
              <a:extLst>
                <a:ext uri="{28A0092B-C50C-407E-A947-70E740481C1C}">
                  <a14:useLocalDpi xmlns:a14="http://schemas.microsoft.com/office/drawing/2010/main" val="0"/>
                </a:ext>
              </a:extLst>
            </a:blip>
            <a:srcRect l="86905" t="-1" r="-1" b="33333"/>
            <a:stretch/>
          </p:blipFill>
          <p:spPr>
            <a:xfrm rot="16200000">
              <a:off x="6185252" y="-1622775"/>
              <a:ext cx="1345501" cy="4572002"/>
            </a:xfrm>
            <a:prstGeom prst="rect">
              <a:avLst/>
            </a:prstGeom>
          </p:spPr>
        </p:pic>
      </p:grpSp>
      <p:sp>
        <p:nvSpPr>
          <p:cNvPr id="2" name="Title 1">
            <a:extLst>
              <a:ext uri="{FF2B5EF4-FFF2-40B4-BE49-F238E27FC236}">
                <a16:creationId xmlns:a16="http://schemas.microsoft.com/office/drawing/2014/main" id="{13EBFBAB-7D21-FC7F-0D14-3DF13D7305AF}"/>
              </a:ext>
            </a:extLst>
          </p:cNvPr>
          <p:cNvSpPr>
            <a:spLocks noGrp="1"/>
          </p:cNvSpPr>
          <p:nvPr>
            <p:ph type="title"/>
          </p:nvPr>
        </p:nvSpPr>
        <p:spPr>
          <a:xfrm>
            <a:off x="628650" y="360364"/>
            <a:ext cx="7886700" cy="754062"/>
          </a:xfrm>
        </p:spPr>
        <p:txBody>
          <a:bodyPr>
            <a:noAutofit/>
          </a:bodyPr>
          <a:lstStyle/>
          <a:p>
            <a:r>
              <a:rPr lang="en-CA" sz="3200" dirty="0">
                <a:solidFill>
                  <a:schemeClr val="bg1"/>
                </a:solidFill>
              </a:rPr>
              <a:t>Two Linear Regression Iterations Resulted in Accuracy of ~30%</a:t>
            </a:r>
          </a:p>
        </p:txBody>
      </p:sp>
      <p:sp>
        <p:nvSpPr>
          <p:cNvPr id="4" name="Slide Number Placeholder 3">
            <a:extLst>
              <a:ext uri="{FF2B5EF4-FFF2-40B4-BE49-F238E27FC236}">
                <a16:creationId xmlns:a16="http://schemas.microsoft.com/office/drawing/2014/main" id="{75AA816B-8F97-9D08-763A-AEE33454C648}"/>
              </a:ext>
            </a:extLst>
          </p:cNvPr>
          <p:cNvSpPr>
            <a:spLocks noGrp="1"/>
          </p:cNvSpPr>
          <p:nvPr>
            <p:ph type="sldNum" sz="quarter" idx="12"/>
          </p:nvPr>
        </p:nvSpPr>
        <p:spPr/>
        <p:txBody>
          <a:bodyPr/>
          <a:lstStyle/>
          <a:p>
            <a:fld id="{E32D28F8-53AE-4234-9393-E5F6E52213FC}" type="slidenum">
              <a:rPr lang="en-CA" smtClean="0"/>
              <a:t>7</a:t>
            </a:fld>
            <a:endParaRPr lang="en-CA" dirty="0"/>
          </a:p>
        </p:txBody>
      </p:sp>
      <p:sp>
        <p:nvSpPr>
          <p:cNvPr id="8" name="Rectangle 7">
            <a:extLst>
              <a:ext uri="{FF2B5EF4-FFF2-40B4-BE49-F238E27FC236}">
                <a16:creationId xmlns:a16="http://schemas.microsoft.com/office/drawing/2014/main" id="{90A1D88E-A791-C096-FFC0-8FA092C70C10}"/>
              </a:ext>
            </a:extLst>
          </p:cNvPr>
          <p:cNvSpPr/>
          <p:nvPr/>
        </p:nvSpPr>
        <p:spPr>
          <a:xfrm>
            <a:off x="628650" y="1705866"/>
            <a:ext cx="3281869" cy="460160"/>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bg1"/>
                </a:solidFill>
              </a:rPr>
              <a:t>46</a:t>
            </a:r>
          </a:p>
        </p:txBody>
      </p:sp>
      <p:sp>
        <p:nvSpPr>
          <p:cNvPr id="11" name="TextBox 10">
            <a:extLst>
              <a:ext uri="{FF2B5EF4-FFF2-40B4-BE49-F238E27FC236}">
                <a16:creationId xmlns:a16="http://schemas.microsoft.com/office/drawing/2014/main" id="{EE65B7D3-3700-886B-37C0-8D2CC6E23CC1}"/>
              </a:ext>
            </a:extLst>
          </p:cNvPr>
          <p:cNvSpPr txBox="1"/>
          <p:nvPr/>
        </p:nvSpPr>
        <p:spPr>
          <a:xfrm>
            <a:off x="4056028" y="2166026"/>
            <a:ext cx="4731291" cy="523220"/>
          </a:xfrm>
          <a:prstGeom prst="rect">
            <a:avLst/>
          </a:prstGeom>
          <a:noFill/>
        </p:spPr>
        <p:txBody>
          <a:bodyPr wrap="square" rtlCol="0">
            <a:spAutoFit/>
          </a:bodyPr>
          <a:lstStyle/>
          <a:p>
            <a:pPr marL="285750" indent="-285750">
              <a:buFont typeface="Arial" panose="020B0604020202020204" pitchFamily="34" charset="0"/>
              <a:buChar char="•"/>
            </a:pPr>
            <a:r>
              <a:rPr lang="en-CA" sz="1400" i="1" dirty="0"/>
              <a:t>“description” column – processed using NLP</a:t>
            </a:r>
          </a:p>
          <a:p>
            <a:pPr marL="285750" indent="-285750">
              <a:buFont typeface="Arial" panose="020B0604020202020204" pitchFamily="34" charset="0"/>
              <a:buChar char="•"/>
            </a:pPr>
            <a:r>
              <a:rPr lang="en-CA" sz="1400" i="1" dirty="0"/>
              <a:t>“city” and “</a:t>
            </a:r>
            <a:r>
              <a:rPr lang="en-CA" sz="1400" i="1" dirty="0" err="1"/>
              <a:t>homeType</a:t>
            </a:r>
            <a:r>
              <a:rPr lang="en-CA" sz="1400" i="1" dirty="0"/>
              <a:t>” columns </a:t>
            </a:r>
            <a:r>
              <a:rPr lang="en-CA" sz="1400" i="1" dirty="0">
                <a:sym typeface="Wingdings" panose="05000000000000000000" pitchFamily="2" charset="2"/>
              </a:rPr>
              <a:t> dummy variables</a:t>
            </a:r>
            <a:endParaRPr lang="en-CA" sz="1400" i="1" dirty="0"/>
          </a:p>
        </p:txBody>
      </p:sp>
      <p:sp>
        <p:nvSpPr>
          <p:cNvPr id="12" name="Oval 11">
            <a:extLst>
              <a:ext uri="{FF2B5EF4-FFF2-40B4-BE49-F238E27FC236}">
                <a16:creationId xmlns:a16="http://schemas.microsoft.com/office/drawing/2014/main" id="{8FE1F8E6-6D51-9F97-3997-AC99249C65C5}"/>
              </a:ext>
            </a:extLst>
          </p:cNvPr>
          <p:cNvSpPr/>
          <p:nvPr/>
        </p:nvSpPr>
        <p:spPr>
          <a:xfrm>
            <a:off x="632520" y="1761131"/>
            <a:ext cx="342898" cy="350196"/>
          </a:xfrm>
          <a:prstGeom prst="ellipse">
            <a:avLst/>
          </a:prstGeom>
          <a:solidFill>
            <a:schemeClr val="bg1"/>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chemeClr val="tx1"/>
                </a:solidFill>
              </a:rPr>
              <a:t>1</a:t>
            </a:r>
          </a:p>
        </p:txBody>
      </p:sp>
      <p:sp>
        <p:nvSpPr>
          <p:cNvPr id="14" name="Rectangle 13">
            <a:extLst>
              <a:ext uri="{FF2B5EF4-FFF2-40B4-BE49-F238E27FC236}">
                <a16:creationId xmlns:a16="http://schemas.microsoft.com/office/drawing/2014/main" id="{53678479-FFB7-D3F5-8D40-B63D64FEF0A8}"/>
              </a:ext>
            </a:extLst>
          </p:cNvPr>
          <p:cNvSpPr/>
          <p:nvPr/>
        </p:nvSpPr>
        <p:spPr>
          <a:xfrm>
            <a:off x="899365" y="2689246"/>
            <a:ext cx="2712288" cy="46016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bg1"/>
                </a:solidFill>
              </a:rPr>
              <a:t>154</a:t>
            </a:r>
          </a:p>
        </p:txBody>
      </p:sp>
      <p:sp>
        <p:nvSpPr>
          <p:cNvPr id="16" name="TextBox 15">
            <a:extLst>
              <a:ext uri="{FF2B5EF4-FFF2-40B4-BE49-F238E27FC236}">
                <a16:creationId xmlns:a16="http://schemas.microsoft.com/office/drawing/2014/main" id="{7CF59014-0D0B-34E7-850A-44DEB2746427}"/>
              </a:ext>
            </a:extLst>
          </p:cNvPr>
          <p:cNvSpPr txBox="1"/>
          <p:nvPr/>
        </p:nvSpPr>
        <p:spPr>
          <a:xfrm>
            <a:off x="478056" y="1372918"/>
            <a:ext cx="3554689" cy="523220"/>
          </a:xfrm>
          <a:prstGeom prst="rect">
            <a:avLst/>
          </a:prstGeom>
          <a:noFill/>
        </p:spPr>
        <p:txBody>
          <a:bodyPr wrap="square" rtlCol="0">
            <a:spAutoFit/>
          </a:bodyPr>
          <a:lstStyle/>
          <a:p>
            <a:pPr algn="ctr"/>
            <a:r>
              <a:rPr lang="en-CA" sz="1400" b="1" i="1" dirty="0"/>
              <a:t>INDEPENDENT FEATURES COUNT</a:t>
            </a:r>
          </a:p>
        </p:txBody>
      </p:sp>
      <p:sp>
        <p:nvSpPr>
          <p:cNvPr id="17" name="Oval 16">
            <a:extLst>
              <a:ext uri="{FF2B5EF4-FFF2-40B4-BE49-F238E27FC236}">
                <a16:creationId xmlns:a16="http://schemas.microsoft.com/office/drawing/2014/main" id="{C2EBDB64-317C-0321-5006-F1CABF0F6762}"/>
              </a:ext>
            </a:extLst>
          </p:cNvPr>
          <p:cNvSpPr/>
          <p:nvPr/>
        </p:nvSpPr>
        <p:spPr>
          <a:xfrm>
            <a:off x="899365" y="2744228"/>
            <a:ext cx="342898" cy="350196"/>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chemeClr val="tx1"/>
                </a:solidFill>
              </a:rPr>
              <a:t>2</a:t>
            </a:r>
          </a:p>
        </p:txBody>
      </p:sp>
      <p:sp>
        <p:nvSpPr>
          <p:cNvPr id="18" name="Rectangle 17">
            <a:extLst>
              <a:ext uri="{FF2B5EF4-FFF2-40B4-BE49-F238E27FC236}">
                <a16:creationId xmlns:a16="http://schemas.microsoft.com/office/drawing/2014/main" id="{6EE68DC6-E5AF-AF71-EFE4-2084AED1E28E}"/>
              </a:ext>
            </a:extLst>
          </p:cNvPr>
          <p:cNvSpPr/>
          <p:nvPr/>
        </p:nvSpPr>
        <p:spPr>
          <a:xfrm>
            <a:off x="1148804" y="3672626"/>
            <a:ext cx="2241560" cy="460160"/>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bg1"/>
                </a:solidFill>
              </a:rPr>
              <a:t>124</a:t>
            </a:r>
          </a:p>
        </p:txBody>
      </p:sp>
      <p:sp>
        <p:nvSpPr>
          <p:cNvPr id="19" name="Oval 18">
            <a:extLst>
              <a:ext uri="{FF2B5EF4-FFF2-40B4-BE49-F238E27FC236}">
                <a16:creationId xmlns:a16="http://schemas.microsoft.com/office/drawing/2014/main" id="{1CFD243E-836B-C271-37D9-ABAFF8BB9400}"/>
              </a:ext>
            </a:extLst>
          </p:cNvPr>
          <p:cNvSpPr/>
          <p:nvPr/>
        </p:nvSpPr>
        <p:spPr>
          <a:xfrm>
            <a:off x="1144847" y="3727891"/>
            <a:ext cx="342898" cy="350196"/>
          </a:xfrm>
          <a:prstGeom prst="ellipse">
            <a:avLst/>
          </a:prstGeom>
          <a:solidFill>
            <a:schemeClr val="bg1"/>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chemeClr val="tx1"/>
                </a:solidFill>
              </a:rPr>
              <a:t>3</a:t>
            </a:r>
          </a:p>
        </p:txBody>
      </p:sp>
      <p:sp>
        <p:nvSpPr>
          <p:cNvPr id="21" name="TextBox 20">
            <a:extLst>
              <a:ext uri="{FF2B5EF4-FFF2-40B4-BE49-F238E27FC236}">
                <a16:creationId xmlns:a16="http://schemas.microsoft.com/office/drawing/2014/main" id="{4F7B3A55-706B-32D0-B004-1B0AE27E0820}"/>
              </a:ext>
            </a:extLst>
          </p:cNvPr>
          <p:cNvSpPr txBox="1"/>
          <p:nvPr/>
        </p:nvSpPr>
        <p:spPr>
          <a:xfrm>
            <a:off x="4056027" y="3161040"/>
            <a:ext cx="4731291" cy="738664"/>
          </a:xfrm>
          <a:prstGeom prst="rect">
            <a:avLst/>
          </a:prstGeom>
          <a:noFill/>
        </p:spPr>
        <p:txBody>
          <a:bodyPr wrap="square" rtlCol="0">
            <a:spAutoFit/>
          </a:bodyPr>
          <a:lstStyle/>
          <a:p>
            <a:pPr marL="285750" indent="-285750">
              <a:buFont typeface="Arial" panose="020B0604020202020204" pitchFamily="34" charset="0"/>
              <a:buChar char="•"/>
            </a:pPr>
            <a:r>
              <a:rPr lang="en-CA" sz="1400" i="1" dirty="0"/>
              <a:t>Sequentially dropped features with correlation &gt;0.5</a:t>
            </a:r>
          </a:p>
          <a:p>
            <a:pPr marL="285750" indent="-285750">
              <a:buFont typeface="Arial" panose="020B0604020202020204" pitchFamily="34" charset="0"/>
              <a:buChar char="•"/>
            </a:pPr>
            <a:r>
              <a:rPr lang="en-CA" sz="1400" i="1" dirty="0"/>
              <a:t>No multicollinearity identified</a:t>
            </a:r>
          </a:p>
          <a:p>
            <a:pPr marL="285750" indent="-285750">
              <a:buFont typeface="Arial" panose="020B0604020202020204" pitchFamily="34" charset="0"/>
              <a:buChar char="•"/>
            </a:pPr>
            <a:endParaRPr lang="en-CA" sz="1400" i="1" dirty="0"/>
          </a:p>
        </p:txBody>
      </p:sp>
      <p:sp>
        <p:nvSpPr>
          <p:cNvPr id="26" name="Rectangle 25">
            <a:extLst>
              <a:ext uri="{FF2B5EF4-FFF2-40B4-BE49-F238E27FC236}">
                <a16:creationId xmlns:a16="http://schemas.microsoft.com/office/drawing/2014/main" id="{751DE1C6-7164-58B6-A1A6-5461B0CF0CB2}"/>
              </a:ext>
            </a:extLst>
          </p:cNvPr>
          <p:cNvSpPr/>
          <p:nvPr/>
        </p:nvSpPr>
        <p:spPr>
          <a:xfrm>
            <a:off x="1413451" y="4656006"/>
            <a:ext cx="1684117" cy="46016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bg1"/>
                </a:solidFill>
              </a:rPr>
              <a:t>55</a:t>
            </a:r>
          </a:p>
        </p:txBody>
      </p:sp>
      <p:sp>
        <p:nvSpPr>
          <p:cNvPr id="27" name="Oval 26">
            <a:extLst>
              <a:ext uri="{FF2B5EF4-FFF2-40B4-BE49-F238E27FC236}">
                <a16:creationId xmlns:a16="http://schemas.microsoft.com/office/drawing/2014/main" id="{B249A9CD-73CA-7809-EADB-7109B777E754}"/>
              </a:ext>
            </a:extLst>
          </p:cNvPr>
          <p:cNvSpPr/>
          <p:nvPr/>
        </p:nvSpPr>
        <p:spPr>
          <a:xfrm>
            <a:off x="1418174" y="4710988"/>
            <a:ext cx="342898" cy="350196"/>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chemeClr val="tx1"/>
                </a:solidFill>
              </a:rPr>
              <a:t>4</a:t>
            </a:r>
          </a:p>
        </p:txBody>
      </p:sp>
      <p:sp>
        <p:nvSpPr>
          <p:cNvPr id="28" name="TextBox 27">
            <a:extLst>
              <a:ext uri="{FF2B5EF4-FFF2-40B4-BE49-F238E27FC236}">
                <a16:creationId xmlns:a16="http://schemas.microsoft.com/office/drawing/2014/main" id="{9B53324F-7734-3B46-066F-055CEF471604}"/>
              </a:ext>
            </a:extLst>
          </p:cNvPr>
          <p:cNvSpPr txBox="1"/>
          <p:nvPr/>
        </p:nvSpPr>
        <p:spPr>
          <a:xfrm>
            <a:off x="4056027" y="4147422"/>
            <a:ext cx="4731291" cy="307777"/>
          </a:xfrm>
          <a:prstGeom prst="rect">
            <a:avLst/>
          </a:prstGeom>
          <a:noFill/>
        </p:spPr>
        <p:txBody>
          <a:bodyPr wrap="square" rtlCol="0">
            <a:spAutoFit/>
          </a:bodyPr>
          <a:lstStyle/>
          <a:p>
            <a:pPr marL="285750" indent="-285750">
              <a:buFont typeface="Arial" panose="020B0604020202020204" pitchFamily="34" charset="0"/>
              <a:buChar char="•"/>
            </a:pPr>
            <a:r>
              <a:rPr lang="en-CA" sz="1400" i="1" dirty="0"/>
              <a:t>Dropped features that had p-values &gt;0.05</a:t>
            </a:r>
          </a:p>
        </p:txBody>
      </p:sp>
      <p:sp>
        <p:nvSpPr>
          <p:cNvPr id="30" name="Isosceles Triangle 29">
            <a:extLst>
              <a:ext uri="{FF2B5EF4-FFF2-40B4-BE49-F238E27FC236}">
                <a16:creationId xmlns:a16="http://schemas.microsoft.com/office/drawing/2014/main" id="{99EEDF77-0522-209F-305C-9AE7C688ADC7}"/>
              </a:ext>
            </a:extLst>
          </p:cNvPr>
          <p:cNvSpPr/>
          <p:nvPr/>
        </p:nvSpPr>
        <p:spPr>
          <a:xfrm rot="5400000">
            <a:off x="4760498" y="5407402"/>
            <a:ext cx="1083627" cy="181039"/>
          </a:xfrm>
          <a:prstGeom prst="triangl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35" name="Left Brace 34">
            <a:extLst>
              <a:ext uri="{FF2B5EF4-FFF2-40B4-BE49-F238E27FC236}">
                <a16:creationId xmlns:a16="http://schemas.microsoft.com/office/drawing/2014/main" id="{A8A713BC-5866-866B-400F-6A5CA92192E1}"/>
              </a:ext>
            </a:extLst>
          </p:cNvPr>
          <p:cNvSpPr/>
          <p:nvPr/>
        </p:nvSpPr>
        <p:spPr>
          <a:xfrm>
            <a:off x="4010308" y="2230877"/>
            <a:ext cx="137830" cy="416606"/>
          </a:xfrm>
          <a:prstGeom prst="leftBrace">
            <a:avLst/>
          </a:prstGeom>
          <a:ln w="952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36" name="Left Brace 35">
            <a:extLst>
              <a:ext uri="{FF2B5EF4-FFF2-40B4-BE49-F238E27FC236}">
                <a16:creationId xmlns:a16="http://schemas.microsoft.com/office/drawing/2014/main" id="{861D506A-DFF7-23FA-B8C0-848A3938401D}"/>
              </a:ext>
            </a:extLst>
          </p:cNvPr>
          <p:cNvSpPr/>
          <p:nvPr/>
        </p:nvSpPr>
        <p:spPr>
          <a:xfrm>
            <a:off x="4010203" y="3209153"/>
            <a:ext cx="137830" cy="416606"/>
          </a:xfrm>
          <a:prstGeom prst="leftBrace">
            <a:avLst/>
          </a:prstGeom>
          <a:ln w="952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37" name="Left Brace 36">
            <a:extLst>
              <a:ext uri="{FF2B5EF4-FFF2-40B4-BE49-F238E27FC236}">
                <a16:creationId xmlns:a16="http://schemas.microsoft.com/office/drawing/2014/main" id="{1572AE8E-5B56-42EC-E14A-B09F61EDEF54}"/>
              </a:ext>
            </a:extLst>
          </p:cNvPr>
          <p:cNvSpPr/>
          <p:nvPr/>
        </p:nvSpPr>
        <p:spPr>
          <a:xfrm>
            <a:off x="4032745" y="4187429"/>
            <a:ext cx="137830" cy="416606"/>
          </a:xfrm>
          <a:prstGeom prst="leftBrace">
            <a:avLst/>
          </a:prstGeom>
          <a:ln w="952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38" name="Left Brace 37">
            <a:extLst>
              <a:ext uri="{FF2B5EF4-FFF2-40B4-BE49-F238E27FC236}">
                <a16:creationId xmlns:a16="http://schemas.microsoft.com/office/drawing/2014/main" id="{5B2308AF-A4A9-5B07-0175-61E33B5C39CC}"/>
              </a:ext>
            </a:extLst>
          </p:cNvPr>
          <p:cNvSpPr/>
          <p:nvPr/>
        </p:nvSpPr>
        <p:spPr>
          <a:xfrm rot="10800000">
            <a:off x="8782050" y="2219333"/>
            <a:ext cx="137830" cy="416606"/>
          </a:xfrm>
          <a:prstGeom prst="leftBrace">
            <a:avLst/>
          </a:prstGeom>
          <a:ln w="952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39" name="Left Brace 38">
            <a:extLst>
              <a:ext uri="{FF2B5EF4-FFF2-40B4-BE49-F238E27FC236}">
                <a16:creationId xmlns:a16="http://schemas.microsoft.com/office/drawing/2014/main" id="{F6432090-C973-1992-DE7D-F38173B7D46C}"/>
              </a:ext>
            </a:extLst>
          </p:cNvPr>
          <p:cNvSpPr/>
          <p:nvPr/>
        </p:nvSpPr>
        <p:spPr>
          <a:xfrm rot="10800000">
            <a:off x="8782050" y="3209153"/>
            <a:ext cx="137830" cy="416606"/>
          </a:xfrm>
          <a:prstGeom prst="leftBrace">
            <a:avLst/>
          </a:prstGeom>
          <a:ln w="952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40" name="Left Brace 39">
            <a:extLst>
              <a:ext uri="{FF2B5EF4-FFF2-40B4-BE49-F238E27FC236}">
                <a16:creationId xmlns:a16="http://schemas.microsoft.com/office/drawing/2014/main" id="{B43238B5-05D5-4939-6C85-9F4EB7CBA11A}"/>
              </a:ext>
            </a:extLst>
          </p:cNvPr>
          <p:cNvSpPr/>
          <p:nvPr/>
        </p:nvSpPr>
        <p:spPr>
          <a:xfrm rot="10800000">
            <a:off x="8782050" y="4182451"/>
            <a:ext cx="137830" cy="416606"/>
          </a:xfrm>
          <a:prstGeom prst="leftBrace">
            <a:avLst/>
          </a:prstGeom>
          <a:ln w="952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cxnSp>
        <p:nvCxnSpPr>
          <p:cNvPr id="42" name="Straight Connector 41">
            <a:extLst>
              <a:ext uri="{FF2B5EF4-FFF2-40B4-BE49-F238E27FC236}">
                <a16:creationId xmlns:a16="http://schemas.microsoft.com/office/drawing/2014/main" id="{9BE9742F-40BE-4C0A-72D9-23E4A73A06D6}"/>
              </a:ext>
            </a:extLst>
          </p:cNvPr>
          <p:cNvCxnSpPr>
            <a:cxnSpLocks/>
          </p:cNvCxnSpPr>
          <p:nvPr/>
        </p:nvCxnSpPr>
        <p:spPr>
          <a:xfrm>
            <a:off x="4091247" y="2919326"/>
            <a:ext cx="4803804" cy="0"/>
          </a:xfrm>
          <a:prstGeom prst="line">
            <a:avLst/>
          </a:prstGeom>
          <a:ln>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455A4A78-788B-31D3-8D56-3DA72504B2D3}"/>
              </a:ext>
            </a:extLst>
          </p:cNvPr>
          <p:cNvCxnSpPr>
            <a:cxnSpLocks/>
          </p:cNvCxnSpPr>
          <p:nvPr/>
        </p:nvCxnSpPr>
        <p:spPr>
          <a:xfrm>
            <a:off x="4091247" y="3902706"/>
            <a:ext cx="4803804" cy="0"/>
          </a:xfrm>
          <a:prstGeom prst="line">
            <a:avLst/>
          </a:prstGeom>
          <a:ln>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F7AA9219-75DB-7A4A-4BC8-3DB428B82611}"/>
              </a:ext>
            </a:extLst>
          </p:cNvPr>
          <p:cNvCxnSpPr>
            <a:cxnSpLocks/>
          </p:cNvCxnSpPr>
          <p:nvPr/>
        </p:nvCxnSpPr>
        <p:spPr>
          <a:xfrm>
            <a:off x="4091247" y="4810756"/>
            <a:ext cx="4803804" cy="0"/>
          </a:xfrm>
          <a:prstGeom prst="line">
            <a:avLst/>
          </a:prstGeom>
          <a:ln>
            <a:solidFill>
              <a:schemeClr val="tx1"/>
            </a:solidFill>
            <a:prstDash val="sysDash"/>
          </a:ln>
        </p:spPr>
        <p:style>
          <a:lnRef idx="1">
            <a:schemeClr val="accent1"/>
          </a:lnRef>
          <a:fillRef idx="0">
            <a:schemeClr val="accent1"/>
          </a:fillRef>
          <a:effectRef idx="0">
            <a:schemeClr val="accent1"/>
          </a:effectRef>
          <a:fontRef idx="minor">
            <a:schemeClr val="tx1"/>
          </a:fontRef>
        </p:style>
      </p:cxnSp>
      <p:sp>
        <p:nvSpPr>
          <p:cNvPr id="48" name="TextBox 47">
            <a:extLst>
              <a:ext uri="{FF2B5EF4-FFF2-40B4-BE49-F238E27FC236}">
                <a16:creationId xmlns:a16="http://schemas.microsoft.com/office/drawing/2014/main" id="{53438929-2899-4E2E-8E30-736790CDA810}"/>
              </a:ext>
            </a:extLst>
          </p:cNvPr>
          <p:cNvSpPr txBox="1"/>
          <p:nvPr/>
        </p:nvSpPr>
        <p:spPr>
          <a:xfrm>
            <a:off x="6573316" y="5236746"/>
            <a:ext cx="975703" cy="523220"/>
          </a:xfrm>
          <a:prstGeom prst="rect">
            <a:avLst/>
          </a:prstGeom>
          <a:noFill/>
        </p:spPr>
        <p:txBody>
          <a:bodyPr wrap="square" rtlCol="0">
            <a:spAutoFit/>
          </a:bodyPr>
          <a:lstStyle/>
          <a:p>
            <a:r>
              <a:rPr lang="en-CA" sz="1400" i="1" dirty="0">
                <a:solidFill>
                  <a:schemeClr val="accent4"/>
                </a:solidFill>
              </a:rPr>
              <a:t>Removed outliers</a:t>
            </a:r>
          </a:p>
        </p:txBody>
      </p:sp>
      <p:sp>
        <p:nvSpPr>
          <p:cNvPr id="54" name="TextBox 53">
            <a:extLst>
              <a:ext uri="{FF2B5EF4-FFF2-40B4-BE49-F238E27FC236}">
                <a16:creationId xmlns:a16="http://schemas.microsoft.com/office/drawing/2014/main" id="{BD436299-30D4-565E-F8B0-ECC521550C2C}"/>
              </a:ext>
            </a:extLst>
          </p:cNvPr>
          <p:cNvSpPr txBox="1"/>
          <p:nvPr/>
        </p:nvSpPr>
        <p:spPr>
          <a:xfrm>
            <a:off x="7679850" y="5764665"/>
            <a:ext cx="1005269" cy="461665"/>
          </a:xfrm>
          <a:prstGeom prst="rect">
            <a:avLst/>
          </a:prstGeom>
          <a:noFill/>
        </p:spPr>
        <p:txBody>
          <a:bodyPr wrap="square" rtlCol="0">
            <a:spAutoFit/>
          </a:bodyPr>
          <a:lstStyle/>
          <a:p>
            <a:pPr algn="ctr"/>
            <a:r>
              <a:rPr lang="en-CA" sz="800" b="1" i="1" dirty="0"/>
              <a:t>Dropped features that had p-values &gt;0.05</a:t>
            </a:r>
          </a:p>
        </p:txBody>
      </p:sp>
      <p:sp>
        <p:nvSpPr>
          <p:cNvPr id="57" name="TextBox 56">
            <a:extLst>
              <a:ext uri="{FF2B5EF4-FFF2-40B4-BE49-F238E27FC236}">
                <a16:creationId xmlns:a16="http://schemas.microsoft.com/office/drawing/2014/main" id="{DEA9D1A3-2763-03CA-A2DB-126DD52E0C8E}"/>
              </a:ext>
            </a:extLst>
          </p:cNvPr>
          <p:cNvSpPr txBox="1"/>
          <p:nvPr/>
        </p:nvSpPr>
        <p:spPr>
          <a:xfrm>
            <a:off x="4079118" y="6233936"/>
            <a:ext cx="1898665" cy="523220"/>
          </a:xfrm>
          <a:prstGeom prst="rect">
            <a:avLst/>
          </a:prstGeom>
          <a:noFill/>
          <a:ln w="28575">
            <a:solidFill>
              <a:schemeClr val="tx1"/>
            </a:solidFill>
          </a:ln>
        </p:spPr>
        <p:txBody>
          <a:bodyPr wrap="square" rtlCol="0">
            <a:spAutoFit/>
          </a:bodyPr>
          <a:lstStyle/>
          <a:p>
            <a:pPr algn="ctr"/>
            <a:r>
              <a:rPr lang="en-CA" sz="1400" b="1" i="1" u="sng" dirty="0"/>
              <a:t>Train Score: ~31%</a:t>
            </a:r>
          </a:p>
          <a:p>
            <a:pPr algn="ctr"/>
            <a:r>
              <a:rPr lang="en-CA" sz="1400" b="1" i="1" u="sng" dirty="0"/>
              <a:t>Test Score: ~33% </a:t>
            </a:r>
          </a:p>
        </p:txBody>
      </p:sp>
      <p:sp>
        <p:nvSpPr>
          <p:cNvPr id="63" name="Rectangle 62">
            <a:extLst>
              <a:ext uri="{FF2B5EF4-FFF2-40B4-BE49-F238E27FC236}">
                <a16:creationId xmlns:a16="http://schemas.microsoft.com/office/drawing/2014/main" id="{501A708F-8B1B-522A-F950-4F4A8A011BF3}"/>
              </a:ext>
            </a:extLst>
          </p:cNvPr>
          <p:cNvSpPr/>
          <p:nvPr/>
        </p:nvSpPr>
        <p:spPr>
          <a:xfrm>
            <a:off x="1688647" y="5944766"/>
            <a:ext cx="1150275" cy="460160"/>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bg1"/>
                </a:solidFill>
              </a:rPr>
              <a:t>28</a:t>
            </a:r>
          </a:p>
        </p:txBody>
      </p:sp>
      <p:sp>
        <p:nvSpPr>
          <p:cNvPr id="64" name="Oval 63">
            <a:extLst>
              <a:ext uri="{FF2B5EF4-FFF2-40B4-BE49-F238E27FC236}">
                <a16:creationId xmlns:a16="http://schemas.microsoft.com/office/drawing/2014/main" id="{5BD510D1-00E4-B028-C778-414CFD279E52}"/>
              </a:ext>
            </a:extLst>
          </p:cNvPr>
          <p:cNvSpPr/>
          <p:nvPr/>
        </p:nvSpPr>
        <p:spPr>
          <a:xfrm>
            <a:off x="1688647" y="5995846"/>
            <a:ext cx="342898" cy="350196"/>
          </a:xfrm>
          <a:prstGeom prst="ellipse">
            <a:avLst/>
          </a:prstGeom>
          <a:solidFill>
            <a:schemeClr val="bg1"/>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chemeClr val="tx1"/>
                </a:solidFill>
              </a:rPr>
              <a:t>5</a:t>
            </a:r>
          </a:p>
        </p:txBody>
      </p:sp>
      <p:sp>
        <p:nvSpPr>
          <p:cNvPr id="65" name="TextBox 64">
            <a:extLst>
              <a:ext uri="{FF2B5EF4-FFF2-40B4-BE49-F238E27FC236}">
                <a16:creationId xmlns:a16="http://schemas.microsoft.com/office/drawing/2014/main" id="{51C2897E-B651-4F3D-92AE-369881F78EE3}"/>
              </a:ext>
            </a:extLst>
          </p:cNvPr>
          <p:cNvSpPr txBox="1"/>
          <p:nvPr/>
        </p:nvSpPr>
        <p:spPr>
          <a:xfrm>
            <a:off x="4193369" y="5128590"/>
            <a:ext cx="1444667" cy="738664"/>
          </a:xfrm>
          <a:prstGeom prst="rect">
            <a:avLst/>
          </a:prstGeom>
          <a:noFill/>
        </p:spPr>
        <p:txBody>
          <a:bodyPr wrap="square" rtlCol="0">
            <a:spAutoFit/>
          </a:bodyPr>
          <a:lstStyle/>
          <a:p>
            <a:r>
              <a:rPr lang="en-CA" sz="1400" i="1" dirty="0"/>
              <a:t>Initial </a:t>
            </a:r>
          </a:p>
          <a:p>
            <a:r>
              <a:rPr lang="en-CA" sz="1400" i="1" dirty="0"/>
              <a:t>Linear Regression</a:t>
            </a:r>
          </a:p>
        </p:txBody>
      </p:sp>
      <p:sp>
        <p:nvSpPr>
          <p:cNvPr id="66" name="Rectangle 65">
            <a:extLst>
              <a:ext uri="{FF2B5EF4-FFF2-40B4-BE49-F238E27FC236}">
                <a16:creationId xmlns:a16="http://schemas.microsoft.com/office/drawing/2014/main" id="{022F72F3-0FE0-53DC-993B-106AECF4B2E4}"/>
              </a:ext>
            </a:extLst>
          </p:cNvPr>
          <p:cNvSpPr/>
          <p:nvPr/>
        </p:nvSpPr>
        <p:spPr>
          <a:xfrm>
            <a:off x="749300" y="3536722"/>
            <a:ext cx="3054424" cy="3016474"/>
          </a:xfrm>
          <a:prstGeom prst="rect">
            <a:avLst/>
          </a:prstGeom>
          <a:noFill/>
          <a:ln w="19050">
            <a:solidFill>
              <a:srgbClr val="C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7" name="TextBox 66">
            <a:extLst>
              <a:ext uri="{FF2B5EF4-FFF2-40B4-BE49-F238E27FC236}">
                <a16:creationId xmlns:a16="http://schemas.microsoft.com/office/drawing/2014/main" id="{6DFCC208-071D-820C-23ED-CF8F89A063EF}"/>
              </a:ext>
            </a:extLst>
          </p:cNvPr>
          <p:cNvSpPr txBox="1"/>
          <p:nvPr/>
        </p:nvSpPr>
        <p:spPr>
          <a:xfrm>
            <a:off x="318019" y="4701420"/>
            <a:ext cx="868494" cy="369332"/>
          </a:xfrm>
          <a:prstGeom prst="rect">
            <a:avLst/>
          </a:prstGeom>
          <a:solidFill>
            <a:schemeClr val="bg1"/>
          </a:solidFill>
          <a:ln w="19050">
            <a:solidFill>
              <a:srgbClr val="C00000"/>
            </a:solidFill>
          </a:ln>
        </p:spPr>
        <p:txBody>
          <a:bodyPr wrap="square" rtlCol="0">
            <a:spAutoFit/>
          </a:bodyPr>
          <a:lstStyle/>
          <a:p>
            <a:pPr algn="ctr"/>
            <a:r>
              <a:rPr lang="en-CA" sz="900" b="1" i="1" dirty="0">
                <a:solidFill>
                  <a:srgbClr val="C00000"/>
                </a:solidFill>
              </a:rPr>
              <a:t>Linear Regression</a:t>
            </a:r>
          </a:p>
        </p:txBody>
      </p:sp>
      <p:sp>
        <p:nvSpPr>
          <p:cNvPr id="68" name="Left Brace 67">
            <a:extLst>
              <a:ext uri="{FF2B5EF4-FFF2-40B4-BE49-F238E27FC236}">
                <a16:creationId xmlns:a16="http://schemas.microsoft.com/office/drawing/2014/main" id="{091EB8F3-8F1F-BF83-83FD-6790F584F441}"/>
              </a:ext>
            </a:extLst>
          </p:cNvPr>
          <p:cNvSpPr/>
          <p:nvPr/>
        </p:nvSpPr>
        <p:spPr>
          <a:xfrm>
            <a:off x="4032745" y="4907863"/>
            <a:ext cx="137830" cy="1207188"/>
          </a:xfrm>
          <a:prstGeom prst="leftBrace">
            <a:avLst/>
          </a:prstGeom>
          <a:ln w="952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69" name="Left Brace 68">
            <a:extLst>
              <a:ext uri="{FF2B5EF4-FFF2-40B4-BE49-F238E27FC236}">
                <a16:creationId xmlns:a16="http://schemas.microsoft.com/office/drawing/2014/main" id="{74DEA959-F167-64FC-55E6-43B66ACE2BEE}"/>
              </a:ext>
            </a:extLst>
          </p:cNvPr>
          <p:cNvSpPr/>
          <p:nvPr/>
        </p:nvSpPr>
        <p:spPr>
          <a:xfrm rot="10800000">
            <a:off x="8782098" y="4902540"/>
            <a:ext cx="137830" cy="1207188"/>
          </a:xfrm>
          <a:prstGeom prst="leftBrace">
            <a:avLst/>
          </a:prstGeom>
          <a:ln w="952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70" name="TextBox 69">
            <a:extLst>
              <a:ext uri="{FF2B5EF4-FFF2-40B4-BE49-F238E27FC236}">
                <a16:creationId xmlns:a16="http://schemas.microsoft.com/office/drawing/2014/main" id="{D80CF1B8-9D91-52B8-0B5C-C6B305BA723B}"/>
              </a:ext>
            </a:extLst>
          </p:cNvPr>
          <p:cNvSpPr txBox="1"/>
          <p:nvPr/>
        </p:nvSpPr>
        <p:spPr>
          <a:xfrm>
            <a:off x="5331501" y="5104531"/>
            <a:ext cx="1186673" cy="738664"/>
          </a:xfrm>
          <a:prstGeom prst="rect">
            <a:avLst/>
          </a:prstGeom>
          <a:noFill/>
        </p:spPr>
        <p:txBody>
          <a:bodyPr wrap="square" rtlCol="0">
            <a:spAutoFit/>
          </a:bodyPr>
          <a:lstStyle/>
          <a:p>
            <a:r>
              <a:rPr lang="en-CA" sz="1400" i="1" dirty="0"/>
              <a:t>55 features; large coefficients</a:t>
            </a:r>
          </a:p>
        </p:txBody>
      </p:sp>
      <p:sp>
        <p:nvSpPr>
          <p:cNvPr id="72" name="Isosceles Triangle 71">
            <a:extLst>
              <a:ext uri="{FF2B5EF4-FFF2-40B4-BE49-F238E27FC236}">
                <a16:creationId xmlns:a16="http://schemas.microsoft.com/office/drawing/2014/main" id="{86ABA89F-BE5F-6396-B281-53A5A2FB2EC2}"/>
              </a:ext>
            </a:extLst>
          </p:cNvPr>
          <p:cNvSpPr/>
          <p:nvPr/>
        </p:nvSpPr>
        <p:spPr>
          <a:xfrm rot="5400000">
            <a:off x="5979083" y="5407401"/>
            <a:ext cx="1083627" cy="181039"/>
          </a:xfrm>
          <a:prstGeom prst="triangl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73" name="Isosceles Triangle 72">
            <a:extLst>
              <a:ext uri="{FF2B5EF4-FFF2-40B4-BE49-F238E27FC236}">
                <a16:creationId xmlns:a16="http://schemas.microsoft.com/office/drawing/2014/main" id="{CCF7D87B-F7E0-427E-9570-B1F782AA8389}"/>
              </a:ext>
            </a:extLst>
          </p:cNvPr>
          <p:cNvSpPr/>
          <p:nvPr/>
        </p:nvSpPr>
        <p:spPr>
          <a:xfrm rot="5400000">
            <a:off x="7026467" y="5407401"/>
            <a:ext cx="1083627" cy="181039"/>
          </a:xfrm>
          <a:prstGeom prst="triangl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74" name="TextBox 73">
            <a:extLst>
              <a:ext uri="{FF2B5EF4-FFF2-40B4-BE49-F238E27FC236}">
                <a16:creationId xmlns:a16="http://schemas.microsoft.com/office/drawing/2014/main" id="{3A86EEED-7A3A-2C7F-EC27-66C9DE7DD535}"/>
              </a:ext>
            </a:extLst>
          </p:cNvPr>
          <p:cNvSpPr txBox="1"/>
          <p:nvPr/>
        </p:nvSpPr>
        <p:spPr>
          <a:xfrm>
            <a:off x="7658801" y="5193920"/>
            <a:ext cx="1444667" cy="523220"/>
          </a:xfrm>
          <a:prstGeom prst="rect">
            <a:avLst/>
          </a:prstGeom>
          <a:noFill/>
        </p:spPr>
        <p:txBody>
          <a:bodyPr wrap="square" rtlCol="0">
            <a:spAutoFit/>
          </a:bodyPr>
          <a:lstStyle/>
          <a:p>
            <a:r>
              <a:rPr lang="en-CA" sz="1400" i="1" dirty="0"/>
              <a:t>Linear Regression</a:t>
            </a:r>
          </a:p>
        </p:txBody>
      </p:sp>
      <p:sp>
        <p:nvSpPr>
          <p:cNvPr id="75" name="TextBox 74">
            <a:extLst>
              <a:ext uri="{FF2B5EF4-FFF2-40B4-BE49-F238E27FC236}">
                <a16:creationId xmlns:a16="http://schemas.microsoft.com/office/drawing/2014/main" id="{09916B20-055C-61F8-CEEB-45D2FC6C404F}"/>
              </a:ext>
            </a:extLst>
          </p:cNvPr>
          <p:cNvSpPr txBox="1"/>
          <p:nvPr/>
        </p:nvSpPr>
        <p:spPr>
          <a:xfrm>
            <a:off x="4653032" y="1335977"/>
            <a:ext cx="3554689" cy="307777"/>
          </a:xfrm>
          <a:prstGeom prst="rect">
            <a:avLst/>
          </a:prstGeom>
          <a:noFill/>
        </p:spPr>
        <p:txBody>
          <a:bodyPr wrap="square" rtlCol="0">
            <a:spAutoFit/>
          </a:bodyPr>
          <a:lstStyle/>
          <a:p>
            <a:pPr algn="ctr"/>
            <a:r>
              <a:rPr lang="en-CA" sz="1400" b="1" i="1" dirty="0"/>
              <a:t>PROCESS DESCRIPTION</a:t>
            </a:r>
          </a:p>
        </p:txBody>
      </p:sp>
      <p:sp>
        <p:nvSpPr>
          <p:cNvPr id="76" name="Arrow: Curved Down 75">
            <a:extLst>
              <a:ext uri="{FF2B5EF4-FFF2-40B4-BE49-F238E27FC236}">
                <a16:creationId xmlns:a16="http://schemas.microsoft.com/office/drawing/2014/main" id="{BF5D222A-9C8C-9B63-FF58-F9A20866356D}"/>
              </a:ext>
            </a:extLst>
          </p:cNvPr>
          <p:cNvSpPr/>
          <p:nvPr/>
        </p:nvSpPr>
        <p:spPr>
          <a:xfrm rot="5400000">
            <a:off x="8208379" y="5824643"/>
            <a:ext cx="716088" cy="405854"/>
          </a:xfrm>
          <a:prstGeom prst="curved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chemeClr val="tx1"/>
              </a:solidFill>
            </a:endParaRPr>
          </a:p>
        </p:txBody>
      </p:sp>
      <p:sp>
        <p:nvSpPr>
          <p:cNvPr id="77" name="Arrow: Curved Down 76">
            <a:extLst>
              <a:ext uri="{FF2B5EF4-FFF2-40B4-BE49-F238E27FC236}">
                <a16:creationId xmlns:a16="http://schemas.microsoft.com/office/drawing/2014/main" id="{D2CAB52E-7D38-65E8-7C67-F26EC1D8D6AA}"/>
              </a:ext>
            </a:extLst>
          </p:cNvPr>
          <p:cNvSpPr/>
          <p:nvPr/>
        </p:nvSpPr>
        <p:spPr>
          <a:xfrm rot="16200000">
            <a:off x="7485614" y="5792919"/>
            <a:ext cx="716088" cy="405854"/>
          </a:xfrm>
          <a:prstGeom prst="curved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chemeClr val="tx1"/>
              </a:solidFill>
            </a:endParaRPr>
          </a:p>
        </p:txBody>
      </p:sp>
      <p:sp>
        <p:nvSpPr>
          <p:cNvPr id="3" name="Star: 5 Points 2">
            <a:extLst>
              <a:ext uri="{FF2B5EF4-FFF2-40B4-BE49-F238E27FC236}">
                <a16:creationId xmlns:a16="http://schemas.microsoft.com/office/drawing/2014/main" id="{285A9373-9E59-5139-EBD6-A9E02B51626C}"/>
              </a:ext>
            </a:extLst>
          </p:cNvPr>
          <p:cNvSpPr/>
          <p:nvPr/>
        </p:nvSpPr>
        <p:spPr>
          <a:xfrm>
            <a:off x="6885248" y="5025761"/>
            <a:ext cx="203118" cy="220124"/>
          </a:xfrm>
          <a:prstGeom prst="star5">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9" name="Picture 8">
            <a:extLst>
              <a:ext uri="{FF2B5EF4-FFF2-40B4-BE49-F238E27FC236}">
                <a16:creationId xmlns:a16="http://schemas.microsoft.com/office/drawing/2014/main" id="{5E6FC56E-DBB8-F383-EB60-BE2BE65EC314}"/>
              </a:ext>
            </a:extLst>
          </p:cNvPr>
          <p:cNvPicPr>
            <a:picLocks noChangeAspect="1"/>
          </p:cNvPicPr>
          <p:nvPr/>
        </p:nvPicPr>
        <p:blipFill rotWithShape="1">
          <a:blip r:embed="rId4"/>
          <a:srcRect l="56337"/>
          <a:stretch/>
        </p:blipFill>
        <p:spPr>
          <a:xfrm>
            <a:off x="6027502" y="6346042"/>
            <a:ext cx="304541" cy="266278"/>
          </a:xfrm>
          <a:prstGeom prst="rect">
            <a:avLst/>
          </a:prstGeom>
        </p:spPr>
      </p:pic>
      <p:cxnSp>
        <p:nvCxnSpPr>
          <p:cNvPr id="47" name="Connector: Elbow 46">
            <a:extLst>
              <a:ext uri="{FF2B5EF4-FFF2-40B4-BE49-F238E27FC236}">
                <a16:creationId xmlns:a16="http://schemas.microsoft.com/office/drawing/2014/main" id="{2559F62F-FF8C-95F7-57F6-1CA81A5B57CD}"/>
              </a:ext>
            </a:extLst>
          </p:cNvPr>
          <p:cNvCxnSpPr>
            <a:cxnSpLocks/>
            <a:stCxn id="26" idx="3"/>
            <a:endCxn id="57" idx="1"/>
          </p:cNvCxnSpPr>
          <p:nvPr/>
        </p:nvCxnSpPr>
        <p:spPr>
          <a:xfrm>
            <a:off x="3097568" y="4886086"/>
            <a:ext cx="981550" cy="1609460"/>
          </a:xfrm>
          <a:prstGeom prst="bentConnector3">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Connector: Elbow 48">
            <a:extLst>
              <a:ext uri="{FF2B5EF4-FFF2-40B4-BE49-F238E27FC236}">
                <a16:creationId xmlns:a16="http://schemas.microsoft.com/office/drawing/2014/main" id="{59A0D5F3-1C1A-42C9-6B77-D93BB41D9B5D}"/>
              </a:ext>
            </a:extLst>
          </p:cNvPr>
          <p:cNvCxnSpPr>
            <a:cxnSpLocks/>
            <a:stCxn id="63" idx="3"/>
            <a:endCxn id="57" idx="1"/>
          </p:cNvCxnSpPr>
          <p:nvPr/>
        </p:nvCxnSpPr>
        <p:spPr>
          <a:xfrm>
            <a:off x="2838922" y="6174846"/>
            <a:ext cx="1240196" cy="320700"/>
          </a:xfrm>
          <a:prstGeom prst="bentConnector3">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FA41EFE4-4115-659A-7081-F44E57E5784D}"/>
              </a:ext>
            </a:extLst>
          </p:cNvPr>
          <p:cNvSpPr/>
          <p:nvPr/>
        </p:nvSpPr>
        <p:spPr>
          <a:xfrm>
            <a:off x="-2500913" y="2251774"/>
            <a:ext cx="3010796" cy="209868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dirty="0"/>
              <a:t>Need to adjust this slide if would like to keep for linear regression</a:t>
            </a:r>
          </a:p>
        </p:txBody>
      </p:sp>
    </p:spTree>
    <p:extLst>
      <p:ext uri="{BB962C8B-B14F-4D97-AF65-F5344CB8AC3E}">
        <p14:creationId xmlns:p14="http://schemas.microsoft.com/office/powerpoint/2010/main" val="37572999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2C394A6C-0273-16E3-5006-DEF757576BD4}"/>
              </a:ext>
            </a:extLst>
          </p:cNvPr>
          <p:cNvGrpSpPr/>
          <p:nvPr/>
        </p:nvGrpSpPr>
        <p:grpSpPr>
          <a:xfrm>
            <a:off x="0" y="-9525"/>
            <a:ext cx="9144004" cy="1345501"/>
            <a:chOff x="0" y="-9525"/>
            <a:chExt cx="9144004" cy="1345501"/>
          </a:xfrm>
        </p:grpSpPr>
        <p:pic>
          <p:nvPicPr>
            <p:cNvPr id="5" name="Picture 4" descr="A group of glasses of beer next to a barrel&#10;&#10;Description automatically generated">
              <a:extLst>
                <a:ext uri="{FF2B5EF4-FFF2-40B4-BE49-F238E27FC236}">
                  <a16:creationId xmlns:a16="http://schemas.microsoft.com/office/drawing/2014/main" id="{5FCCBEF3-084E-30BD-69A6-66F4082760DF}"/>
                </a:ext>
              </a:extLst>
            </p:cNvPr>
            <p:cNvPicPr>
              <a:picLocks noChangeAspect="1"/>
            </p:cNvPicPr>
            <p:nvPr/>
          </p:nvPicPr>
          <p:blipFill rotWithShape="1">
            <a:blip r:embed="rId3">
              <a:extLst>
                <a:ext uri="{28A0092B-C50C-407E-A947-70E740481C1C}">
                  <a14:useLocalDpi xmlns:a14="http://schemas.microsoft.com/office/drawing/2010/main" val="0"/>
                </a:ext>
              </a:extLst>
            </a:blip>
            <a:srcRect l="86905" t="-1" r="-1" b="33333"/>
            <a:stretch/>
          </p:blipFill>
          <p:spPr>
            <a:xfrm rot="16200000">
              <a:off x="1613250" y="-1622775"/>
              <a:ext cx="1345501" cy="4572002"/>
            </a:xfrm>
            <a:prstGeom prst="rect">
              <a:avLst/>
            </a:prstGeom>
          </p:spPr>
        </p:pic>
        <p:pic>
          <p:nvPicPr>
            <p:cNvPr id="6" name="Picture 5" descr="A group of glasses of beer next to a barrel&#10;&#10;Description automatically generated">
              <a:extLst>
                <a:ext uri="{FF2B5EF4-FFF2-40B4-BE49-F238E27FC236}">
                  <a16:creationId xmlns:a16="http://schemas.microsoft.com/office/drawing/2014/main" id="{A235DD66-457F-CB85-4B74-7118A0FC8CED}"/>
                </a:ext>
              </a:extLst>
            </p:cNvPr>
            <p:cNvPicPr>
              <a:picLocks noChangeAspect="1"/>
            </p:cNvPicPr>
            <p:nvPr/>
          </p:nvPicPr>
          <p:blipFill rotWithShape="1">
            <a:blip r:embed="rId3">
              <a:extLst>
                <a:ext uri="{28A0092B-C50C-407E-A947-70E740481C1C}">
                  <a14:useLocalDpi xmlns:a14="http://schemas.microsoft.com/office/drawing/2010/main" val="0"/>
                </a:ext>
              </a:extLst>
            </a:blip>
            <a:srcRect l="86905" t="-1" r="-1" b="33333"/>
            <a:stretch/>
          </p:blipFill>
          <p:spPr>
            <a:xfrm rot="16200000">
              <a:off x="6185252" y="-1622775"/>
              <a:ext cx="1345501" cy="4572002"/>
            </a:xfrm>
            <a:prstGeom prst="rect">
              <a:avLst/>
            </a:prstGeom>
          </p:spPr>
        </p:pic>
      </p:grpSp>
      <p:sp>
        <p:nvSpPr>
          <p:cNvPr id="2" name="Title 1">
            <a:extLst>
              <a:ext uri="{FF2B5EF4-FFF2-40B4-BE49-F238E27FC236}">
                <a16:creationId xmlns:a16="http://schemas.microsoft.com/office/drawing/2014/main" id="{13EBFBAB-7D21-FC7F-0D14-3DF13D7305AF}"/>
              </a:ext>
            </a:extLst>
          </p:cNvPr>
          <p:cNvSpPr>
            <a:spLocks noGrp="1"/>
          </p:cNvSpPr>
          <p:nvPr>
            <p:ph type="title"/>
          </p:nvPr>
        </p:nvSpPr>
        <p:spPr>
          <a:xfrm>
            <a:off x="628649" y="320172"/>
            <a:ext cx="8887093" cy="754062"/>
          </a:xfrm>
        </p:spPr>
        <p:txBody>
          <a:bodyPr>
            <a:noAutofit/>
          </a:bodyPr>
          <a:lstStyle/>
          <a:p>
            <a:r>
              <a:rPr lang="en-CA" sz="3200" dirty="0">
                <a:solidFill>
                  <a:schemeClr val="bg1"/>
                </a:solidFill>
              </a:rPr>
              <a:t>Conclusions &amp; Next Steps</a:t>
            </a:r>
          </a:p>
        </p:txBody>
      </p:sp>
      <p:sp>
        <p:nvSpPr>
          <p:cNvPr id="4" name="Slide Number Placeholder 3">
            <a:extLst>
              <a:ext uri="{FF2B5EF4-FFF2-40B4-BE49-F238E27FC236}">
                <a16:creationId xmlns:a16="http://schemas.microsoft.com/office/drawing/2014/main" id="{75AA816B-8F97-9D08-763A-AEE33454C648}"/>
              </a:ext>
            </a:extLst>
          </p:cNvPr>
          <p:cNvSpPr>
            <a:spLocks noGrp="1"/>
          </p:cNvSpPr>
          <p:nvPr>
            <p:ph type="sldNum" sz="quarter" idx="12"/>
          </p:nvPr>
        </p:nvSpPr>
        <p:spPr/>
        <p:txBody>
          <a:bodyPr/>
          <a:lstStyle/>
          <a:p>
            <a:fld id="{E32D28F8-53AE-4234-9393-E5F6E52213FC}" type="slidenum">
              <a:rPr lang="en-CA" smtClean="0"/>
              <a:t>8</a:t>
            </a:fld>
            <a:endParaRPr lang="en-CA"/>
          </a:p>
        </p:txBody>
      </p:sp>
      <p:sp>
        <p:nvSpPr>
          <p:cNvPr id="3" name="TextBox 2">
            <a:extLst>
              <a:ext uri="{FF2B5EF4-FFF2-40B4-BE49-F238E27FC236}">
                <a16:creationId xmlns:a16="http://schemas.microsoft.com/office/drawing/2014/main" id="{7165780A-0C70-471C-ABBF-03F53FB96022}"/>
              </a:ext>
            </a:extLst>
          </p:cNvPr>
          <p:cNvSpPr txBox="1"/>
          <p:nvPr/>
        </p:nvSpPr>
        <p:spPr>
          <a:xfrm>
            <a:off x="513984" y="1799261"/>
            <a:ext cx="8052236" cy="4524315"/>
          </a:xfrm>
          <a:prstGeom prst="rect">
            <a:avLst/>
          </a:prstGeom>
          <a:noFill/>
        </p:spPr>
        <p:txBody>
          <a:bodyPr wrap="square" rtlCol="0">
            <a:spAutoFit/>
          </a:bodyPr>
          <a:lstStyle/>
          <a:p>
            <a:r>
              <a:rPr lang="en-CA" b="1" dirty="0">
                <a:solidFill>
                  <a:schemeClr val="accent2"/>
                </a:solidFill>
              </a:rPr>
              <a:t>Decision tree regressor (before removing outliers) gives the best accuracy result of 52% </a:t>
            </a:r>
          </a:p>
          <a:p>
            <a:endParaRPr lang="en-CA" b="1" dirty="0"/>
          </a:p>
          <a:p>
            <a:endParaRPr lang="en-CA" b="1" dirty="0"/>
          </a:p>
          <a:p>
            <a:r>
              <a:rPr lang="en-CA" b="1" dirty="0"/>
              <a:t>However, I would generally expect higher accuracy (70-80%) given the good amount and relevancy of the independent features available to us</a:t>
            </a:r>
          </a:p>
          <a:p>
            <a:endParaRPr lang="en-CA" b="1" dirty="0"/>
          </a:p>
          <a:p>
            <a:endParaRPr lang="en-CA" b="1" dirty="0"/>
          </a:p>
          <a:p>
            <a:r>
              <a:rPr lang="en-CA" b="1" dirty="0">
                <a:solidFill>
                  <a:schemeClr val="accent2"/>
                </a:solidFill>
              </a:rPr>
              <a:t>Next steps – explore other available regressor models attempting to identify one with a higher test score</a:t>
            </a:r>
          </a:p>
          <a:p>
            <a:endParaRPr lang="en-CA" b="1" dirty="0">
              <a:solidFill>
                <a:schemeClr val="accent2"/>
              </a:solidFill>
            </a:endParaRPr>
          </a:p>
          <a:p>
            <a:endParaRPr lang="en-CA" b="1" dirty="0">
              <a:solidFill>
                <a:schemeClr val="accent2"/>
              </a:solidFill>
            </a:endParaRPr>
          </a:p>
          <a:p>
            <a:r>
              <a:rPr lang="en-CA" b="1" dirty="0"/>
              <a:t>Optimize hyperparameters of other available regressor models to tune up their performance </a:t>
            </a:r>
          </a:p>
          <a:p>
            <a:endParaRPr lang="en-CA" b="1" dirty="0"/>
          </a:p>
          <a:p>
            <a:endParaRPr lang="en-CA" b="1" dirty="0"/>
          </a:p>
        </p:txBody>
      </p:sp>
      <p:cxnSp>
        <p:nvCxnSpPr>
          <p:cNvPr id="8" name="Straight Connector 7">
            <a:extLst>
              <a:ext uri="{FF2B5EF4-FFF2-40B4-BE49-F238E27FC236}">
                <a16:creationId xmlns:a16="http://schemas.microsoft.com/office/drawing/2014/main" id="{C0937969-04A9-A2F8-E0F3-60EDDF77ABAC}"/>
              </a:ext>
            </a:extLst>
          </p:cNvPr>
          <p:cNvCxnSpPr>
            <a:cxnSpLocks/>
          </p:cNvCxnSpPr>
          <p:nvPr/>
        </p:nvCxnSpPr>
        <p:spPr>
          <a:xfrm>
            <a:off x="585045" y="2688215"/>
            <a:ext cx="7736573" cy="0"/>
          </a:xfrm>
          <a:prstGeom prst="line">
            <a:avLst/>
          </a:prstGeom>
          <a:ln>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A100C721-2816-8468-000D-F357792C47DE}"/>
              </a:ext>
            </a:extLst>
          </p:cNvPr>
          <p:cNvCxnSpPr>
            <a:cxnSpLocks/>
          </p:cNvCxnSpPr>
          <p:nvPr/>
        </p:nvCxnSpPr>
        <p:spPr>
          <a:xfrm>
            <a:off x="628649" y="3805256"/>
            <a:ext cx="7736573" cy="0"/>
          </a:xfrm>
          <a:prstGeom prst="line">
            <a:avLst/>
          </a:prstGeom>
          <a:ln>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C8E0ECAD-13EF-3209-9ABD-B8B93DFA6C4F}"/>
              </a:ext>
            </a:extLst>
          </p:cNvPr>
          <p:cNvCxnSpPr>
            <a:cxnSpLocks/>
          </p:cNvCxnSpPr>
          <p:nvPr/>
        </p:nvCxnSpPr>
        <p:spPr>
          <a:xfrm>
            <a:off x="628649" y="4872056"/>
            <a:ext cx="7736573" cy="0"/>
          </a:xfrm>
          <a:prstGeom prst="line">
            <a:avLst/>
          </a:prstGeom>
          <a:ln>
            <a:solidFill>
              <a:schemeClr val="tx1"/>
            </a:solidFill>
            <a:prstDash val="sysDash"/>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E4CE3F06-FC8C-E922-6D9B-68B5398A892D}"/>
              </a:ext>
            </a:extLst>
          </p:cNvPr>
          <p:cNvSpPr/>
          <p:nvPr/>
        </p:nvSpPr>
        <p:spPr>
          <a:xfrm>
            <a:off x="443324" y="1403931"/>
            <a:ext cx="3026207" cy="476989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342900" indent="-342900">
              <a:buAutoNum type="arabicParenR"/>
            </a:pPr>
            <a:r>
              <a:rPr lang="en-CA" dirty="0"/>
              <a:t>Explain what R^2 means</a:t>
            </a:r>
          </a:p>
          <a:p>
            <a:pPr marL="342900" indent="-342900">
              <a:buAutoNum type="arabicParenR"/>
            </a:pPr>
            <a:r>
              <a:rPr lang="en-CA" dirty="0"/>
              <a:t>Explain why certain models give certain results</a:t>
            </a:r>
          </a:p>
          <a:p>
            <a:pPr marL="342900" indent="-342900">
              <a:buAutoNum type="arabicParenR"/>
            </a:pPr>
            <a:r>
              <a:rPr lang="en-CA" dirty="0"/>
              <a:t>Explain why results are bad</a:t>
            </a:r>
          </a:p>
          <a:p>
            <a:pPr marL="342900" indent="-342900">
              <a:buAutoNum type="arabicParenR"/>
            </a:pPr>
            <a:r>
              <a:rPr lang="en-CA" dirty="0"/>
              <a:t>Do some graphic in tableau / dashboard</a:t>
            </a:r>
          </a:p>
          <a:p>
            <a:pPr marL="342900" indent="-342900">
              <a:buAutoNum type="arabicParenR"/>
            </a:pPr>
            <a:r>
              <a:rPr lang="en-CA" dirty="0"/>
              <a:t>Need a prototype on how to implement the project</a:t>
            </a:r>
          </a:p>
          <a:p>
            <a:pPr marL="342900" indent="-342900">
              <a:buAutoNum type="arabicParenR"/>
            </a:pPr>
            <a:r>
              <a:rPr lang="en-CA" dirty="0"/>
              <a:t>Need to read and incorporate feedback from sprint 2</a:t>
            </a:r>
          </a:p>
        </p:txBody>
      </p:sp>
    </p:spTree>
    <p:extLst>
      <p:ext uri="{BB962C8B-B14F-4D97-AF65-F5344CB8AC3E}">
        <p14:creationId xmlns:p14="http://schemas.microsoft.com/office/powerpoint/2010/main" val="117313376"/>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emplate>Office Theme 2013 - 2022</Template>
  <TotalTime>11371</TotalTime>
  <Words>1261</Words>
  <Application>Microsoft Office PowerPoint</Application>
  <PresentationFormat>On-screen Show (4:3)</PresentationFormat>
  <Paragraphs>219</Paragraphs>
  <Slides>9</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-apple-system</vt:lpstr>
      <vt:lpstr>Arial</vt:lpstr>
      <vt:lpstr>Calibri</vt:lpstr>
      <vt:lpstr>Courier New</vt:lpstr>
      <vt:lpstr>Noto Serif</vt:lpstr>
      <vt:lpstr>Office Theme</vt:lpstr>
      <vt:lpstr>Austin, TX - House Listings</vt:lpstr>
      <vt:lpstr>Austin 20-Year Home Price Index Growth Is Comparable to the U.S. Average</vt:lpstr>
      <vt:lpstr>Housing Properties Clustered Around Austin Based on Their Price Bracket</vt:lpstr>
      <vt:lpstr>[x]</vt:lpstr>
      <vt:lpstr>54 Independent Features Used; Optionality to Remove Outliers Based on Price</vt:lpstr>
      <vt:lpstr>Decision Tree and KNN Regressor Are Superior Models for Our Data</vt:lpstr>
      <vt:lpstr>Let’s Dive Deeper Into KNN Regressor (Including Outliers)</vt:lpstr>
      <vt:lpstr>Two Linear Regression Iterations Resulted in Accuracy of ~30%</vt:lpstr>
      <vt:lpstr>Conclusions &amp; Next Steps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CRAFT BEER INDUSTRY</dc:title>
  <dc:creator>Nina Sysoeva</dc:creator>
  <cp:lastModifiedBy>Nina Sysoeva</cp:lastModifiedBy>
  <cp:revision>94</cp:revision>
  <dcterms:created xsi:type="dcterms:W3CDTF">2023-12-26T00:31:34Z</dcterms:created>
  <dcterms:modified xsi:type="dcterms:W3CDTF">2024-02-02T01:05:06Z</dcterms:modified>
</cp:coreProperties>
</file>

<file path=docProps/thumbnail.jpeg>
</file>